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8" r:id="rId3"/>
    <p:sldId id="297" r:id="rId4"/>
    <p:sldId id="299" r:id="rId5"/>
    <p:sldId id="301" r:id="rId6"/>
    <p:sldId id="300" r:id="rId7"/>
    <p:sldId id="302" r:id="rId8"/>
    <p:sldId id="303" r:id="rId9"/>
    <p:sldId id="304" r:id="rId10"/>
    <p:sldId id="305" r:id="rId11"/>
    <p:sldId id="306" r:id="rId12"/>
    <p:sldId id="307" r:id="rId13"/>
    <p:sldId id="308" r:id="rId14"/>
    <p:sldId id="270" r:id="rId15"/>
    <p:sldId id="272" r:id="rId16"/>
    <p:sldId id="309" r:id="rId17"/>
    <p:sldId id="310" r:id="rId18"/>
    <p:sldId id="311" r:id="rId19"/>
    <p:sldId id="273" r:id="rId20"/>
    <p:sldId id="312" r:id="rId21"/>
    <p:sldId id="274" r:id="rId22"/>
    <p:sldId id="313" r:id="rId23"/>
    <p:sldId id="279" r:id="rId24"/>
    <p:sldId id="314" r:id="rId25"/>
    <p:sldId id="284" r:id="rId26"/>
    <p:sldId id="315" r:id="rId27"/>
    <p:sldId id="286" r:id="rId28"/>
    <p:sldId id="287" r:id="rId29"/>
    <p:sldId id="316" r:id="rId30"/>
    <p:sldId id="317" r:id="rId31"/>
    <p:sldId id="318" r:id="rId32"/>
    <p:sldId id="319" r:id="rId33"/>
    <p:sldId id="321" r:id="rId34"/>
    <p:sldId id="322" r:id="rId35"/>
    <p:sldId id="285" r:id="rId36"/>
  </p:sldIdLst>
  <p:sldSz cx="24384000" cy="13716000"/>
  <p:notesSz cx="6858000" cy="9144000"/>
  <p:defaultTextStyle>
    <a:defPPr>
      <a:defRPr lang="zh-CN"/>
    </a:defPPr>
    <a:lvl1pPr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1pPr>
    <a:lvl2pPr marL="457200" indent="-2286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2pPr>
    <a:lvl3pPr marL="914400" indent="-4572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3pPr>
    <a:lvl4pPr marL="1371600" indent="-6858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4pPr>
    <a:lvl5pPr marL="1828800" indent="-9144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5pPr>
    <a:lvl6pPr marL="2286000" algn="l" defTabSz="914400" rtl="0" eaLnBrk="1" latinLnBrk="0" hangingPunct="1">
      <a:defRPr sz="5000" kern="1200">
        <a:solidFill>
          <a:srgbClr val="000000"/>
        </a:solidFill>
        <a:latin typeface="Arial" charset="0"/>
        <a:ea typeface="Helvetica Light"/>
        <a:cs typeface="Helvetica Light"/>
        <a:sym typeface="Helvetica Light"/>
      </a:defRPr>
    </a:lvl6pPr>
    <a:lvl7pPr marL="2743200" algn="l" defTabSz="914400" rtl="0" eaLnBrk="1" latinLnBrk="0" hangingPunct="1">
      <a:defRPr sz="5000" kern="1200">
        <a:solidFill>
          <a:srgbClr val="000000"/>
        </a:solidFill>
        <a:latin typeface="Arial" charset="0"/>
        <a:ea typeface="Helvetica Light"/>
        <a:cs typeface="Helvetica Light"/>
        <a:sym typeface="Helvetica Light"/>
      </a:defRPr>
    </a:lvl7pPr>
    <a:lvl8pPr marL="3200400" algn="l" defTabSz="914400" rtl="0" eaLnBrk="1" latinLnBrk="0" hangingPunct="1">
      <a:defRPr sz="5000" kern="1200">
        <a:solidFill>
          <a:srgbClr val="000000"/>
        </a:solidFill>
        <a:latin typeface="Arial" charset="0"/>
        <a:ea typeface="Helvetica Light"/>
        <a:cs typeface="Helvetica Light"/>
        <a:sym typeface="Helvetica Light"/>
      </a:defRPr>
    </a:lvl8pPr>
    <a:lvl9pPr marL="3657600" algn="l" defTabSz="914400" rtl="0" eaLnBrk="1" latinLnBrk="0" hangingPunct="1">
      <a:defRPr sz="5000" kern="1200">
        <a:solidFill>
          <a:srgbClr val="000000"/>
        </a:solidFill>
        <a:latin typeface="Arial" charset="0"/>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clrMru>
    <a:srgbClr val="FF0000"/>
  </p:clrMru>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7" d="100"/>
          <a:sy n="37" d="100"/>
        </p:scale>
        <p:origin x="-288" y="-138"/>
      </p:cViewPr>
      <p:guideLst>
        <p:guide orient="horz" pos="4320"/>
        <p:guide pos="76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rPr lang="zh-CN" altLang="en-US"/>
              <a:t>单击此处编辑母版标题样式</a:t>
            </a:r>
            <a:endParaRP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37EEA2F8-0EAF-467C-9975-E4A104FD8A03}" type="slidenum">
              <a:rPr/>
              <a:pPr>
                <a:def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lvl="0"/>
            <a:r>
              <a:rPr lang="zh-CN" altLang="en-US"/>
              <a:t>单击此处编辑母版文本样式</a:t>
            </a:r>
          </a:p>
        </p:txBody>
      </p:sp>
      <p:sp>
        <p:nvSpPr>
          <p:cNvPr id="94" name="Shape 94"/>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zh-CN" altLang="en-US"/>
              <a:t>单击此处编辑母版文本样式</a:t>
            </a:r>
          </a:p>
        </p:txBody>
      </p:sp>
      <p:sp>
        <p:nvSpPr>
          <p:cNvPr id="4" name="Shape 4"/>
          <p:cNvSpPr>
            <a:spLocks noGrp="1"/>
          </p:cNvSpPr>
          <p:nvPr>
            <p:ph type="sldNum" sz="quarter" idx="15"/>
          </p:nvPr>
        </p:nvSpPr>
        <p:spPr>
          <a:ln/>
        </p:spPr>
        <p:txBody>
          <a:bodyPr/>
          <a:lstStyle>
            <a:lvl1pPr>
              <a:defRPr/>
            </a:lvl1pPr>
          </a:lstStyle>
          <a:p>
            <a:pPr>
              <a:defRPr/>
            </a:pPr>
            <a:fld id="{6D6AE253-5E62-439F-8ABF-D01C3FA0D7D1}" type="slidenum">
              <a:rPr/>
              <a:pPr>
                <a:def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pPr lvl="0"/>
            <a:endParaRPr noProof="0">
              <a:sym typeface="Helvetica Light"/>
            </a:endParaRPr>
          </a:p>
        </p:txBody>
      </p:sp>
      <p:sp>
        <p:nvSpPr>
          <p:cNvPr id="3" name="Shape 4"/>
          <p:cNvSpPr>
            <a:spLocks noGrp="1"/>
          </p:cNvSpPr>
          <p:nvPr>
            <p:ph type="sldNum" sz="quarter" idx="14"/>
          </p:nvPr>
        </p:nvSpPr>
        <p:spPr>
          <a:ln/>
        </p:spPr>
        <p:txBody>
          <a:bodyPr/>
          <a:lstStyle>
            <a:lvl1pPr>
              <a:defRPr/>
            </a:lvl1pPr>
          </a:lstStyle>
          <a:p>
            <a:pPr>
              <a:defRPr/>
            </a:pPr>
            <a:fld id="{9AE8D0E5-9671-45AD-A0FF-F66BFFF23209}" type="slidenum">
              <a:rPr/>
              <a:pPr>
                <a:def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 name="Shape 4"/>
          <p:cNvSpPr>
            <a:spLocks noGrp="1"/>
          </p:cNvSpPr>
          <p:nvPr>
            <p:ph type="sldNum" sz="quarter" idx="10"/>
          </p:nvPr>
        </p:nvSpPr>
        <p:spPr>
          <a:ln/>
        </p:spPr>
        <p:txBody>
          <a:bodyPr/>
          <a:lstStyle>
            <a:lvl1pPr>
              <a:defRPr/>
            </a:lvl1pPr>
          </a:lstStyle>
          <a:p>
            <a:pPr>
              <a:defRPr/>
            </a:pPr>
            <a:fld id="{6EF7DB46-BB73-482D-B329-D756D924F9EF}" type="slidenum">
              <a:rPr/>
              <a:pPr>
                <a:def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fld id="{3A48E285-368E-4DB7-9EBD-428753066F3A}"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pPr lvl="0"/>
            <a:endParaRPr noProof="0">
              <a:sym typeface="Helvetica Light"/>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rPr lang="zh-CN" altLang="en-US"/>
              <a:t>单击此处编辑母版标题样式</a:t>
            </a:r>
            <a:endParaRP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324FB1BC-7C2D-4108-A7C2-B40B1B4C71C5}" type="slidenum">
              <a:rPr/>
              <a:pPr>
                <a:def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6B600299-BB96-46E2-8A4D-A6D6F203732A}" type="slidenum">
              <a:rPr/>
              <a:pPr>
                <a:def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pPr lvl="0"/>
            <a:endParaRPr noProof="0">
              <a:sym typeface="Helvetica Light"/>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rPr lang="zh-CN" altLang="en-US"/>
              <a:t>单击此处编辑母版标题样式</a:t>
            </a:r>
            <a:endParaRP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F034482D-BE43-46AD-BE97-56F68117E7EB}" type="slidenum">
              <a:rPr/>
              <a:pPr>
                <a:def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BEDAFCE0-065B-4764-9A43-DDA3BCC9D3A6}" type="slidenum">
              <a:rPr/>
              <a:pPr>
                <a:def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zh-CN" altLang="en-US"/>
              <a:t>单击此处编辑母版标题样式</a:t>
            </a:r>
            <a:endParaRPr/>
          </a:p>
        </p:txBody>
      </p:sp>
      <p:sp>
        <p:nvSpPr>
          <p:cNvPr id="57" name="Shape 57"/>
          <p:cNvSpPr>
            <a:spLocks noGrp="1"/>
          </p:cNvSpPr>
          <p:nvPr>
            <p:ph type="body" idx="1"/>
          </p:nvPr>
        </p:nvSpPr>
        <p:spPr>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2F8612F3-ECBB-4BFA-95C0-D499C21C4255}" type="slidenum">
              <a:rPr/>
              <a:pPr>
                <a:def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pPr lvl="0"/>
            <a:endParaRPr noProof="0">
              <a:sym typeface="Helvetica Light"/>
            </a:endParaRPr>
          </a:p>
        </p:txBody>
      </p:sp>
      <p:sp>
        <p:nvSpPr>
          <p:cNvPr id="66" name="Shape 66"/>
          <p:cNvSpPr>
            <a:spLocks noGrp="1"/>
          </p:cNvSpPr>
          <p:nvPr>
            <p:ph type="title"/>
          </p:nvPr>
        </p:nvSpPr>
        <p:spPr>
          <a:prstGeom prst="rect">
            <a:avLst/>
          </a:prstGeom>
        </p:spPr>
        <p:txBody>
          <a:bodyPr/>
          <a:lstStyle/>
          <a:p>
            <a:r>
              <a:rPr lang="zh-CN" altLang="en-US"/>
              <a:t>单击此处编辑母版标题样式</a:t>
            </a:r>
            <a:endParaRP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BBD40FFE-5DD3-4003-9738-8D79941FC18F}" type="slidenum">
              <a:rPr/>
              <a:pPr>
                <a:def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3" name="Shape 4"/>
          <p:cNvSpPr>
            <a:spLocks noGrp="1"/>
          </p:cNvSpPr>
          <p:nvPr>
            <p:ph type="sldNum" sz="quarter" idx="10"/>
          </p:nvPr>
        </p:nvSpPr>
        <p:spPr>
          <a:ln/>
        </p:spPr>
        <p:txBody>
          <a:bodyPr/>
          <a:lstStyle>
            <a:lvl1pPr>
              <a:defRPr/>
            </a:lvl1pPr>
          </a:lstStyle>
          <a:p>
            <a:pPr>
              <a:defRPr/>
            </a:pPr>
            <a:fld id="{AB08463B-4642-4803-AC53-2334AD943681}" type="slidenum">
              <a:rPr/>
              <a:pPr>
                <a:def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pPr lvl="0"/>
            <a:endParaRPr noProof="0">
              <a:sym typeface="Helvetica Light"/>
            </a:endParaRPr>
          </a:p>
        </p:txBody>
      </p:sp>
      <p:sp>
        <p:nvSpPr>
          <p:cNvPr id="5" name="Shape 4"/>
          <p:cNvSpPr>
            <a:spLocks noGrp="1"/>
          </p:cNvSpPr>
          <p:nvPr>
            <p:ph type="sldNum" sz="quarter" idx="16"/>
          </p:nvPr>
        </p:nvSpPr>
        <p:spPr>
          <a:ln/>
        </p:spPr>
        <p:txBody>
          <a:bodyPr/>
          <a:lstStyle>
            <a:lvl1pPr>
              <a:defRPr/>
            </a:lvl1pPr>
          </a:lstStyle>
          <a:p>
            <a:pPr>
              <a:defRPr/>
            </a:pPr>
            <a:fld id="{C80F8D87-86FF-476D-9047-00C58455E2FC}" type="slidenum">
              <a:rPr/>
              <a:pPr>
                <a:def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bwMode="auto">
          <a:xfrm>
            <a:off x="1689100" y="952500"/>
            <a:ext cx="21005800" cy="22860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标题文本</a:t>
            </a:r>
          </a:p>
        </p:txBody>
      </p:sp>
      <p:sp>
        <p:nvSpPr>
          <p:cNvPr id="1027" name="Shape 3"/>
          <p:cNvSpPr>
            <a:spLocks noGrp="1"/>
          </p:cNvSpPr>
          <p:nvPr>
            <p:ph type="body" idx="1"/>
          </p:nvPr>
        </p:nvSpPr>
        <p:spPr bwMode="auto">
          <a:xfrm>
            <a:off x="1689100" y="3238500"/>
            <a:ext cx="21005800" cy="92075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正文级别 </a:t>
            </a:r>
            <a:r>
              <a:rPr lang="en-US" altLang="zh-CN" smtClean="0">
                <a:sym typeface="Helvetica Light"/>
              </a:rPr>
              <a:t>1</a:t>
            </a:r>
          </a:p>
          <a:p>
            <a:pPr lvl="1"/>
            <a:r>
              <a:rPr lang="zh-CN" altLang="en-US" smtClean="0">
                <a:sym typeface="Helvetica Light"/>
              </a:rPr>
              <a:t>正文级别 </a:t>
            </a:r>
            <a:r>
              <a:rPr lang="en-US" altLang="zh-CN" smtClean="0">
                <a:sym typeface="Helvetica Light"/>
              </a:rPr>
              <a:t>2</a:t>
            </a:r>
          </a:p>
          <a:p>
            <a:pPr lvl="2"/>
            <a:r>
              <a:rPr lang="zh-CN" altLang="en-US" smtClean="0">
                <a:sym typeface="Helvetica Light"/>
              </a:rPr>
              <a:t>正文级别 </a:t>
            </a:r>
            <a:r>
              <a:rPr lang="en-US" altLang="zh-CN" smtClean="0">
                <a:sym typeface="Helvetica Light"/>
              </a:rPr>
              <a:t>3</a:t>
            </a:r>
          </a:p>
          <a:p>
            <a:pPr lvl="3"/>
            <a:r>
              <a:rPr lang="zh-CN" altLang="en-US" smtClean="0">
                <a:sym typeface="Helvetica Light"/>
              </a:rPr>
              <a:t>正文级别 </a:t>
            </a:r>
            <a:r>
              <a:rPr lang="en-US" altLang="zh-CN" smtClean="0">
                <a:sym typeface="Helvetica Light"/>
              </a:rPr>
              <a:t>4</a:t>
            </a:r>
          </a:p>
          <a:p>
            <a:pPr lvl="4"/>
            <a:r>
              <a:rPr lang="zh-CN" altLang="en-US" smtClean="0">
                <a:sym typeface="Helvetica Light"/>
              </a:rPr>
              <a:t>正文级别 </a:t>
            </a:r>
            <a:r>
              <a:rPr lang="en-US" altLang="zh-CN" smtClean="0">
                <a:sym typeface="Helvetica Light"/>
              </a:rPr>
              <a:t>5</a:t>
            </a:r>
          </a:p>
        </p:txBody>
      </p:sp>
      <p:sp>
        <p:nvSpPr>
          <p:cNvPr id="4" name="Shape 4"/>
          <p:cNvSpPr>
            <a:spLocks noGrp="1"/>
          </p:cNvSpPr>
          <p:nvPr>
            <p:ph type="sldNum" sz="quarter" idx="2"/>
          </p:nvPr>
        </p:nvSpPr>
        <p:spPr>
          <a:xfrm>
            <a:off x="11933238" y="13081000"/>
            <a:ext cx="506412" cy="466725"/>
          </a:xfrm>
          <a:prstGeom prst="rect">
            <a:avLst/>
          </a:prstGeom>
          <a:ln w="12700">
            <a:miter lim="400000"/>
          </a:ln>
        </p:spPr>
        <p:txBody>
          <a:bodyPr wrap="none" lIns="50800" tIns="50800" rIns="50800" bIns="50800">
            <a:spAutoFit/>
          </a:bodyPr>
          <a:lstStyle>
            <a:lvl1pPr algn="ctr" fontAlgn="auto" hangingPunct="0">
              <a:spcBef>
                <a:spcPts val="0"/>
              </a:spcBef>
              <a:spcAft>
                <a:spcPts val="0"/>
              </a:spcAft>
              <a:defRPr sz="2400" kern="0">
                <a:latin typeface="+mn-lt"/>
                <a:ea typeface="+mn-ea"/>
                <a:cs typeface="+mn-cs"/>
              </a:defRPr>
            </a:lvl1pPr>
          </a:lstStyle>
          <a:p>
            <a:pPr>
              <a:defRPr/>
            </a:pPr>
            <a:fld id="{D05570E4-3548-4541-BC55-DFBFFC1673C3}"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algn="ctr" defTabSz="825500" rtl="0" eaLnBrk="0" fontAlgn="base" hangingPunct="0">
        <a:spcBef>
          <a:spcPct val="0"/>
        </a:spcBef>
        <a:spcAft>
          <a:spcPct val="0"/>
        </a:spcAft>
        <a:defRPr sz="11200">
          <a:solidFill>
            <a:srgbClr val="000000"/>
          </a:solidFill>
          <a:latin typeface="+mn-lt"/>
          <a:ea typeface="+mn-ea"/>
          <a:cs typeface="+mn-cs"/>
          <a:sym typeface="Helvetica Light"/>
        </a:defRPr>
      </a:lvl1pPr>
      <a:lvl2pPr algn="ctr" defTabSz="825500" rtl="0" eaLnBrk="0" fontAlgn="base" hangingPunct="0">
        <a:spcBef>
          <a:spcPct val="0"/>
        </a:spcBef>
        <a:spcAft>
          <a:spcPct val="0"/>
        </a:spcAft>
        <a:defRPr sz="11200">
          <a:solidFill>
            <a:srgbClr val="000000"/>
          </a:solidFill>
          <a:latin typeface="+mn-lt"/>
          <a:ea typeface="+mn-ea"/>
          <a:cs typeface="+mn-cs"/>
          <a:sym typeface="Helvetica Light"/>
        </a:defRPr>
      </a:lvl2pPr>
      <a:lvl3pPr algn="ctr" defTabSz="825500" rtl="0" eaLnBrk="0" fontAlgn="base" hangingPunct="0">
        <a:spcBef>
          <a:spcPct val="0"/>
        </a:spcBef>
        <a:spcAft>
          <a:spcPct val="0"/>
        </a:spcAft>
        <a:defRPr sz="11200">
          <a:solidFill>
            <a:srgbClr val="000000"/>
          </a:solidFill>
          <a:latin typeface="+mn-lt"/>
          <a:ea typeface="+mn-ea"/>
          <a:cs typeface="+mn-cs"/>
          <a:sym typeface="Helvetica Light"/>
        </a:defRPr>
      </a:lvl3pPr>
      <a:lvl4pPr algn="ctr" defTabSz="825500" rtl="0" eaLnBrk="0" fontAlgn="base" hangingPunct="0">
        <a:spcBef>
          <a:spcPct val="0"/>
        </a:spcBef>
        <a:spcAft>
          <a:spcPct val="0"/>
        </a:spcAft>
        <a:defRPr sz="11200">
          <a:solidFill>
            <a:srgbClr val="000000"/>
          </a:solidFill>
          <a:latin typeface="+mn-lt"/>
          <a:ea typeface="+mn-ea"/>
          <a:cs typeface="+mn-cs"/>
          <a:sym typeface="Helvetica Light"/>
        </a:defRPr>
      </a:lvl4pPr>
      <a:lvl5pPr algn="ctr" defTabSz="825500" rtl="0" eaLnBrk="0" fontAlgn="base" hangingPunct="0">
        <a:spcBef>
          <a:spcPct val="0"/>
        </a:spcBef>
        <a:spcAft>
          <a:spcPct val="0"/>
        </a:spcAft>
        <a:defRPr sz="11200">
          <a:solidFill>
            <a:srgbClr val="000000"/>
          </a:solidFill>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1pPr>
      <a:lvl2pPr marL="127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2pPr>
      <a:lvl3pPr marL="190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3pPr>
      <a:lvl4pPr marL="254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4pPr>
      <a:lvl5pPr marL="317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asted-image.tiff"/>
          <p:cNvPicPr>
            <a:picLocks noChangeAspect="1"/>
          </p:cNvPicPr>
          <p:nvPr/>
        </p:nvPicPr>
        <p:blipFill>
          <a:blip r:embed="rId2"/>
          <a:srcRect/>
          <a:stretch>
            <a:fillRect/>
          </a:stretch>
        </p:blipFill>
        <p:spPr bwMode="auto">
          <a:xfrm>
            <a:off x="-28575" y="-171450"/>
            <a:ext cx="24441150" cy="15274925"/>
          </a:xfrm>
          <a:prstGeom prst="rect">
            <a:avLst/>
          </a:prstGeom>
          <a:noFill/>
          <a:ln w="12700">
            <a:noFill/>
            <a:miter lim="400000"/>
            <a:headEnd/>
            <a:tailEnd/>
          </a:ln>
        </p:spPr>
      </p:pic>
      <p:pic>
        <p:nvPicPr>
          <p:cNvPr id="16386" name="pasted-image.tiff"/>
          <p:cNvPicPr>
            <a:picLocks noChangeAspect="1"/>
          </p:cNvPicPr>
          <p:nvPr/>
        </p:nvPicPr>
        <p:blipFill>
          <a:blip r:embed="rId3"/>
          <a:srcRect/>
          <a:stretch>
            <a:fillRect/>
          </a:stretch>
        </p:blipFill>
        <p:spPr bwMode="auto">
          <a:xfrm>
            <a:off x="3911600" y="-1927225"/>
            <a:ext cx="21518563" cy="16111538"/>
          </a:xfrm>
          <a:prstGeom prst="rect">
            <a:avLst/>
          </a:prstGeom>
          <a:noFill/>
          <a:ln w="12700">
            <a:noFill/>
            <a:miter lim="400000"/>
            <a:headEnd/>
            <a:tailEnd/>
          </a:ln>
        </p:spPr>
      </p:pic>
      <p:pic>
        <p:nvPicPr>
          <p:cNvPr id="16387" name="pasted-image.tiff"/>
          <p:cNvPicPr>
            <a:picLocks noChangeAspect="1"/>
          </p:cNvPicPr>
          <p:nvPr/>
        </p:nvPicPr>
        <p:blipFill>
          <a:blip r:embed="rId4"/>
          <a:srcRect/>
          <a:stretch>
            <a:fillRect/>
          </a:stretch>
        </p:blipFill>
        <p:spPr bwMode="auto">
          <a:xfrm>
            <a:off x="-1346200" y="-428625"/>
            <a:ext cx="11014075" cy="14971713"/>
          </a:xfrm>
          <a:prstGeom prst="rect">
            <a:avLst/>
          </a:prstGeom>
          <a:noFill/>
          <a:ln w="12700">
            <a:noFill/>
            <a:miter lim="400000"/>
            <a:headEnd/>
            <a:tailEnd/>
          </a:ln>
        </p:spPr>
      </p:pic>
      <p:pic>
        <p:nvPicPr>
          <p:cNvPr id="16388" name="pasted-image.tiff"/>
          <p:cNvPicPr>
            <a:picLocks noChangeAspect="1"/>
          </p:cNvPicPr>
          <p:nvPr/>
        </p:nvPicPr>
        <p:blipFill>
          <a:blip r:embed="rId5"/>
          <a:srcRect/>
          <a:stretch>
            <a:fillRect/>
          </a:stretch>
        </p:blipFill>
        <p:spPr bwMode="auto">
          <a:xfrm>
            <a:off x="19877088" y="10466388"/>
            <a:ext cx="3208337" cy="2114550"/>
          </a:xfrm>
          <a:prstGeom prst="rect">
            <a:avLst/>
          </a:prstGeom>
          <a:noFill/>
          <a:ln w="12700">
            <a:noFill/>
            <a:miter lim="400000"/>
            <a:headEnd/>
            <a:tailEnd/>
          </a:ln>
        </p:spPr>
      </p:pic>
      <p:sp>
        <p:nvSpPr>
          <p:cNvPr id="16389" name="Shape 123"/>
          <p:cNvSpPr>
            <a:spLocks noChangeArrowheads="1"/>
          </p:cNvSpPr>
          <p:nvPr/>
        </p:nvSpPr>
        <p:spPr bwMode="auto">
          <a:xfrm>
            <a:off x="5662613" y="4589463"/>
            <a:ext cx="6350000" cy="1350962"/>
          </a:xfrm>
          <a:prstGeom prst="rect">
            <a:avLst/>
          </a:prstGeom>
          <a:noFill/>
          <a:ln w="12700">
            <a:noFill/>
            <a:miter lim="400000"/>
            <a:headEnd/>
            <a:tailEnd/>
          </a:ln>
        </p:spPr>
        <p:txBody>
          <a:bodyPr wrap="none" lIns="50800" tIns="50800" rIns="50800" bIns="50800" anchor="ctr">
            <a:spAutoFit/>
          </a:bodyPr>
          <a:lstStyle/>
          <a:p>
            <a:pPr algn="ctr" hangingPunct="0"/>
            <a:r>
              <a:rPr lang="zh-CN" altLang="en-US" sz="8200">
                <a:solidFill>
                  <a:srgbClr val="FFFFFF"/>
                </a:solidFill>
                <a:latin typeface="Helvetica Light"/>
              </a:rPr>
              <a:t>流程控制语句</a:t>
            </a:r>
          </a:p>
        </p:txBody>
      </p:sp>
      <p:pic>
        <p:nvPicPr>
          <p:cNvPr id="16390" name="pasted-image.tiff"/>
          <p:cNvPicPr>
            <a:picLocks noChangeAspect="1"/>
          </p:cNvPicPr>
          <p:nvPr/>
        </p:nvPicPr>
        <p:blipFill>
          <a:blip r:embed="rId6"/>
          <a:srcRect/>
          <a:stretch>
            <a:fillRect/>
          </a:stretch>
        </p:blipFill>
        <p:spPr bwMode="auto">
          <a:xfrm>
            <a:off x="1641475" y="3544888"/>
            <a:ext cx="18000663" cy="3595687"/>
          </a:xfrm>
          <a:prstGeom prst="rect">
            <a:avLst/>
          </a:prstGeom>
          <a:noFill/>
          <a:ln w="12700">
            <a:noFill/>
            <a:miter lim="400000"/>
            <a:headEnd/>
            <a:tailEnd/>
          </a:ln>
        </p:spPr>
      </p:pic>
      <p:sp>
        <p:nvSpPr>
          <p:cNvPr id="16391" name="Shape 125"/>
          <p:cNvSpPr>
            <a:spLocks noChangeArrowheads="1"/>
          </p:cNvSpPr>
          <p:nvPr/>
        </p:nvSpPr>
        <p:spPr bwMode="auto">
          <a:xfrm>
            <a:off x="5145088" y="6011863"/>
            <a:ext cx="7620000" cy="80962"/>
          </a:xfrm>
          <a:prstGeom prst="rect">
            <a:avLst/>
          </a:prstGeom>
          <a:solidFill>
            <a:srgbClr val="FFFFFF"/>
          </a:solidFill>
          <a:ln w="12700">
            <a:noFill/>
            <a:miter lim="400000"/>
            <a:headEnd/>
            <a:tailEnd/>
          </a:ln>
        </p:spPr>
        <p:txBody>
          <a:bodyPr lIns="50800" tIns="50800" rIns="50800" bIns="50800" anchor="ctr"/>
          <a:lstStyle/>
          <a:p>
            <a:pPr algn="ctr" hangingPunct="0"/>
            <a:endParaRPr lang="zh-CN" altLang="en-US" sz="3200">
              <a:solidFill>
                <a:srgbClr val="FFFFFF"/>
              </a:solidFill>
              <a:latin typeface="Helvetica Light"/>
            </a:endParaRPr>
          </a:p>
        </p:txBody>
      </p:sp>
      <p:sp>
        <p:nvSpPr>
          <p:cNvPr id="16392" name="Shape 126"/>
          <p:cNvSpPr>
            <a:spLocks noChangeArrowheads="1"/>
          </p:cNvSpPr>
          <p:nvPr/>
        </p:nvSpPr>
        <p:spPr bwMode="auto">
          <a:xfrm>
            <a:off x="5426075" y="6380163"/>
            <a:ext cx="2552700" cy="706437"/>
          </a:xfrm>
          <a:prstGeom prst="rect">
            <a:avLst/>
          </a:prstGeom>
          <a:noFill/>
          <a:ln w="12700">
            <a:noFill/>
            <a:miter lim="400000"/>
            <a:headEnd/>
            <a:tailEnd/>
          </a:ln>
        </p:spPr>
        <p:txBody>
          <a:bodyPr wrap="none" lIns="50800" tIns="50800" rIns="50800" bIns="50800" anchor="ctr">
            <a:spAutoFit/>
          </a:bodyPr>
          <a:lstStyle/>
          <a:p>
            <a:pPr hangingPunct="0"/>
            <a:r>
              <a:rPr lang="zh-CN" altLang="en-US" sz="4800">
                <a:solidFill>
                  <a:srgbClr val="FFFFFF"/>
                </a:solidFill>
                <a:latin typeface="Helvetica Light"/>
              </a:rPr>
              <a:t>课程介绍</a:t>
            </a:r>
          </a:p>
        </p:txBody>
      </p:sp>
      <p:pic>
        <p:nvPicPr>
          <p:cNvPr id="16393" name="pasted-image.tiff"/>
          <p:cNvPicPr>
            <a:picLocks noChangeAspect="1"/>
          </p:cNvPicPr>
          <p:nvPr/>
        </p:nvPicPr>
        <p:blipFill>
          <a:blip r:embed="rId7"/>
          <a:srcRect/>
          <a:stretch>
            <a:fillRect/>
          </a:stretch>
        </p:blipFill>
        <p:spPr bwMode="auto">
          <a:xfrm>
            <a:off x="5500688" y="3595688"/>
            <a:ext cx="2225675" cy="854075"/>
          </a:xfrm>
          <a:prstGeom prst="rect">
            <a:avLst/>
          </a:prstGeom>
          <a:noFill/>
          <a:ln w="12700">
            <a:noFill/>
            <a:miter lim="400000"/>
            <a:headEnd/>
            <a:tailEnd/>
          </a:ln>
        </p:spPr>
      </p:pic>
      <p:sp>
        <p:nvSpPr>
          <p:cNvPr id="16394" name="Text Box 11"/>
          <p:cNvSpPr txBox="1">
            <a:spLocks noChangeArrowheads="1"/>
          </p:cNvSpPr>
          <p:nvPr/>
        </p:nvSpPr>
        <p:spPr bwMode="auto">
          <a:xfrm>
            <a:off x="15484475" y="11314113"/>
            <a:ext cx="184150" cy="854075"/>
          </a:xfrm>
          <a:prstGeom prst="rect">
            <a:avLst/>
          </a:prstGeom>
          <a:noFill/>
          <a:ln w="9525">
            <a:noFill/>
            <a:miter lim="800000"/>
            <a:headEnd/>
            <a:tailEnd/>
          </a:ln>
        </p:spPr>
        <p:txBody>
          <a:bodyPr wrap="none">
            <a:spAutoFit/>
          </a:bodyPr>
          <a:lstStyle/>
          <a:p>
            <a:pPr defTabSz="914400"/>
            <a:endParaRPr lang="zh-CN" altLang="en-US">
              <a:solidFill>
                <a:schemeClr val="bg1"/>
              </a:solidFill>
              <a:ea typeface="微软雅黑" pitchFamily="3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560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5603" name="Text Box 5"/>
          <p:cNvSpPr txBox="1">
            <a:spLocks noChangeArrowheads="1"/>
          </p:cNvSpPr>
          <p:nvPr/>
        </p:nvSpPr>
        <p:spPr bwMode="auto">
          <a:xfrm>
            <a:off x="2470150" y="2681288"/>
            <a:ext cx="23474363" cy="6188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switch (xiaoHong) </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case </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cuteGirl</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:{console.log(</a:t>
            </a:r>
            <a:r>
              <a:rPr lang="en-US" altLang="zh-CN" sz="4000">
                <a:solidFill>
                  <a:schemeClr val="tx2"/>
                </a:solidFill>
                <a:ea typeface="宋体" charset="-122"/>
              </a:rPr>
              <a:t>"</a:t>
            </a:r>
            <a:r>
              <a:rPr lang="zh-CN" altLang="en-US" sz="4000">
                <a:solidFill>
                  <a:schemeClr val="tx2"/>
                </a:solidFill>
                <a:latin typeface="微软雅黑" pitchFamily="34" charset="-122"/>
                <a:ea typeface="微软雅黑" pitchFamily="34" charset="-122"/>
              </a:rPr>
              <a:t>小红是个可爱的小女孩，那么奖励你一套花裙子吧</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break</a:t>
            </a:r>
            <a:r>
              <a:rPr lang="zh-CN"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case </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sexyGirl</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:{console.log(</a:t>
            </a:r>
            <a:r>
              <a:rPr lang="en-US" altLang="zh-CN" sz="4000">
                <a:solidFill>
                  <a:schemeClr val="tx2"/>
                </a:solidFill>
                <a:ea typeface="宋体" charset="-122"/>
              </a:rPr>
              <a:t>"</a:t>
            </a:r>
            <a:r>
              <a:rPr lang="zh-CN" altLang="en-US" sz="4000">
                <a:solidFill>
                  <a:schemeClr val="tx2"/>
                </a:solidFill>
                <a:latin typeface="微软雅黑" pitchFamily="34" charset="-122"/>
                <a:ea typeface="微软雅黑" pitchFamily="34" charset="-122"/>
              </a:rPr>
              <a:t>小红是个性感的小女孩，那么奖励你一双高跟鞋吧</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break</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case </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goodJobGirl</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:{console.log(</a:t>
            </a:r>
            <a:r>
              <a:rPr lang="en-US" altLang="zh-CN" sz="4000">
                <a:solidFill>
                  <a:schemeClr val="tx2"/>
                </a:solidFill>
                <a:ea typeface="宋体" charset="-122"/>
              </a:rPr>
              <a:t>"</a:t>
            </a:r>
            <a:r>
              <a:rPr lang="zh-CN" altLang="en-US" sz="4000">
                <a:solidFill>
                  <a:schemeClr val="tx2"/>
                </a:solidFill>
                <a:latin typeface="微软雅黑" pitchFamily="34" charset="-122"/>
                <a:ea typeface="微软雅黑" pitchFamily="34" charset="-122"/>
              </a:rPr>
              <a:t>小红是个爱工作的小女孩，那么奖励你一台笔记本吧</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break</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default:{console.log(</a:t>
            </a:r>
            <a:r>
              <a:rPr lang="en-US" altLang="zh-CN" sz="4000">
                <a:solidFill>
                  <a:schemeClr val="tx2"/>
                </a:solidFill>
                <a:ea typeface="宋体" charset="-122"/>
              </a:rPr>
              <a:t>"</a:t>
            </a:r>
            <a:r>
              <a:rPr lang="zh-CN" altLang="en-US" sz="4000">
                <a:solidFill>
                  <a:schemeClr val="tx2"/>
                </a:solidFill>
                <a:latin typeface="微软雅黑" pitchFamily="34" charset="-122"/>
                <a:ea typeface="微软雅黑" pitchFamily="34" charset="-122"/>
              </a:rPr>
              <a:t>小红</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恩，继续努力的好好活下去吧！</a:t>
            </a:r>
            <a:r>
              <a:rPr lang="en-US" altLang="zh-CN" sz="4000">
                <a:solidFill>
                  <a:schemeClr val="tx2"/>
                </a:solidFill>
                <a:ea typeface="宋体" charset="-122"/>
              </a:rPr>
              <a:t>"</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a:t>
            </a:r>
          </a:p>
        </p:txBody>
      </p:sp>
      <p:sp>
        <p:nvSpPr>
          <p:cNvPr id="25604" name="Text Box 6"/>
          <p:cNvSpPr txBox="1">
            <a:spLocks noChangeArrowheads="1"/>
          </p:cNvSpPr>
          <p:nvPr/>
        </p:nvSpPr>
        <p:spPr bwMode="auto">
          <a:xfrm>
            <a:off x="2327275" y="10831513"/>
            <a:ext cx="18938875" cy="1066800"/>
          </a:xfrm>
          <a:prstGeom prst="rect">
            <a:avLst/>
          </a:prstGeom>
          <a:noFill/>
          <a:ln w="9525">
            <a:noFill/>
            <a:miter lim="800000"/>
            <a:headEnd/>
            <a:tailEnd/>
          </a:ln>
        </p:spPr>
        <p:txBody>
          <a:bodyPr>
            <a:spAutoFit/>
          </a:bodyPr>
          <a:lstStyle/>
          <a:p>
            <a:pPr defTabSz="914400"/>
            <a:r>
              <a:rPr lang="en-US" altLang="zh-CN" sz="3200">
                <a:solidFill>
                  <a:schemeClr val="tx2"/>
                </a:solidFill>
                <a:latin typeface="微软雅黑" pitchFamily="34" charset="-122"/>
                <a:ea typeface="微软雅黑" pitchFamily="34" charset="-122"/>
              </a:rPr>
              <a:t>ps:case</a:t>
            </a:r>
            <a:r>
              <a:rPr lang="zh-CN" altLang="en-US" sz="3200">
                <a:solidFill>
                  <a:schemeClr val="tx2"/>
                </a:solidFill>
                <a:latin typeface="微软雅黑" pitchFamily="34" charset="-122"/>
                <a:ea typeface="微软雅黑" pitchFamily="34" charset="-122"/>
              </a:rPr>
              <a:t>语句和</a:t>
            </a:r>
            <a:r>
              <a:rPr lang="en-US" altLang="zh-CN" sz="3200">
                <a:solidFill>
                  <a:schemeClr val="tx2"/>
                </a:solidFill>
                <a:latin typeface="微软雅黑" pitchFamily="34" charset="-122"/>
                <a:ea typeface="微软雅黑" pitchFamily="34" charset="-122"/>
              </a:rPr>
              <a:t>default</a:t>
            </a:r>
            <a:r>
              <a:rPr lang="zh-CN" altLang="en-US" sz="3200">
                <a:solidFill>
                  <a:schemeClr val="tx2"/>
                </a:solidFill>
                <a:latin typeface="微软雅黑" pitchFamily="34" charset="-122"/>
                <a:ea typeface="微软雅黑" pitchFamily="34" charset="-122"/>
              </a:rPr>
              <a:t>语句中间的冒号不能省略，必须存在。</a:t>
            </a:r>
          </a:p>
          <a:p>
            <a:pPr defTabSz="914400"/>
            <a:r>
              <a:rPr lang="en-US" altLang="zh-CN" sz="3200">
                <a:solidFill>
                  <a:srgbClr val="FF0000"/>
                </a:solidFill>
                <a:latin typeface="微软雅黑" pitchFamily="34" charset="-122"/>
                <a:ea typeface="微软雅黑" pitchFamily="34" charset="-122"/>
              </a:rPr>
              <a:t>pss:break</a:t>
            </a:r>
            <a:r>
              <a:rPr lang="zh-CN" altLang="en-US" sz="3200">
                <a:solidFill>
                  <a:srgbClr val="FF0000"/>
                </a:solidFill>
                <a:latin typeface="微软雅黑" pitchFamily="34" charset="-122"/>
                <a:ea typeface="微软雅黑" pitchFamily="34" charset="-122"/>
              </a:rPr>
              <a:t>语句表示此判断结束，也必须存在。否则一次判断结束会继续进行下一次判断，直到结束为止</a:t>
            </a:r>
            <a:r>
              <a:rPr lang="zh-CN" altLang="en-US" sz="32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662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6627"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2.</a:t>
            </a:r>
            <a:r>
              <a:rPr lang="zh-CN" altLang="en-US" sz="6000">
                <a:solidFill>
                  <a:srgbClr val="53585F"/>
                </a:solidFill>
                <a:latin typeface="微软雅黑" pitchFamily="34" charset="-122"/>
                <a:ea typeface="微软雅黑" pitchFamily="34" charset="-122"/>
              </a:rPr>
              <a:t>循环语句</a:t>
            </a:r>
          </a:p>
        </p:txBody>
      </p:sp>
      <p:sp>
        <p:nvSpPr>
          <p:cNvPr id="26628" name="Text Box 5"/>
          <p:cNvSpPr txBox="1">
            <a:spLocks noChangeArrowheads="1"/>
          </p:cNvSpPr>
          <p:nvPr/>
        </p:nvSpPr>
        <p:spPr bwMode="auto">
          <a:xfrm>
            <a:off x="2254250" y="3689350"/>
            <a:ext cx="21386800" cy="2530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在不少实际问题中有许多具有规律性的重复操作，因此在程序中就需要重复执行某些语句。</a:t>
            </a:r>
          </a:p>
          <a:p>
            <a:pPr defTabSz="914400"/>
            <a:r>
              <a:rPr lang="zh-CN" altLang="en-US" sz="4000">
                <a:solidFill>
                  <a:schemeClr val="tx2"/>
                </a:solidFill>
                <a:latin typeface="微软雅黑" pitchFamily="34" charset="-122"/>
                <a:ea typeface="微软雅黑" pitchFamily="34" charset="-122"/>
              </a:rPr>
              <a:t>	一组被重复执行的语句称之为</a:t>
            </a:r>
            <a:r>
              <a:rPr lang="zh-CN" altLang="en-US" sz="4000">
                <a:solidFill>
                  <a:srgbClr val="FF0000"/>
                </a:solidFill>
                <a:latin typeface="微软雅黑" pitchFamily="34" charset="-122"/>
                <a:ea typeface="微软雅黑" pitchFamily="34" charset="-122"/>
              </a:rPr>
              <a:t>循环体</a:t>
            </a:r>
          </a:p>
          <a:p>
            <a:pPr defTabSz="914400"/>
            <a:r>
              <a:rPr lang="zh-CN" altLang="en-US" sz="4000">
                <a:solidFill>
                  <a:schemeClr val="tx2"/>
                </a:solidFill>
                <a:latin typeface="微软雅黑" pitchFamily="34" charset="-122"/>
                <a:ea typeface="微软雅黑" pitchFamily="34" charset="-122"/>
              </a:rPr>
              <a:t>	能否继续重复的条件称之为循环的</a:t>
            </a:r>
            <a:r>
              <a:rPr lang="zh-CN" altLang="en-US" sz="4000">
                <a:solidFill>
                  <a:srgbClr val="FF0000"/>
                </a:solidFill>
                <a:latin typeface="微软雅黑" pitchFamily="34" charset="-122"/>
                <a:ea typeface="微软雅黑" pitchFamily="34" charset="-122"/>
              </a:rPr>
              <a:t>终止条件</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循环语句是由循环体及循环的终止条件两部分组成的。 </a:t>
            </a:r>
          </a:p>
        </p:txBody>
      </p:sp>
      <p:sp>
        <p:nvSpPr>
          <p:cNvPr id="26629" name="AutoShape 12"/>
          <p:cNvSpPr>
            <a:spLocks noChangeArrowheads="1"/>
          </p:cNvSpPr>
          <p:nvPr/>
        </p:nvSpPr>
        <p:spPr bwMode="auto">
          <a:xfrm>
            <a:off x="7929563" y="7650163"/>
            <a:ext cx="6335712" cy="1441450"/>
          </a:xfrm>
          <a:prstGeom prst="flowChartDecision">
            <a:avLst/>
          </a:prstGeom>
          <a:noFill/>
          <a:ln w="9525">
            <a:solidFill>
              <a:schemeClr val="tx2"/>
            </a:solidFill>
            <a:miter lim="800000"/>
            <a:headEnd/>
            <a:tailEnd/>
          </a:ln>
        </p:spPr>
        <p:txBody>
          <a:bodyPr wrap="none" anchor="ctr"/>
          <a:lstStyle/>
          <a:p>
            <a:endParaRPr lang="zh-CN" altLang="en-US">
              <a:ea typeface="新宋体" pitchFamily="49" charset="-122"/>
            </a:endParaRPr>
          </a:p>
        </p:txBody>
      </p:sp>
      <p:sp>
        <p:nvSpPr>
          <p:cNvPr id="26630" name="AutoShape 15"/>
          <p:cNvSpPr>
            <a:spLocks noChangeArrowheads="1"/>
          </p:cNvSpPr>
          <p:nvPr/>
        </p:nvSpPr>
        <p:spPr bwMode="auto">
          <a:xfrm>
            <a:off x="9440863" y="10387013"/>
            <a:ext cx="3241675" cy="1439862"/>
          </a:xfrm>
          <a:prstGeom prst="flowChartAlternateProcess">
            <a:avLst/>
          </a:prstGeom>
          <a:noFill/>
          <a:ln w="9525">
            <a:solidFill>
              <a:schemeClr val="tx2"/>
            </a:solidFill>
            <a:miter lim="800000"/>
            <a:headEnd/>
            <a:tailEnd/>
          </a:ln>
        </p:spPr>
        <p:txBody>
          <a:bodyPr wrap="none" anchor="ctr"/>
          <a:lstStyle/>
          <a:p>
            <a:endParaRPr lang="zh-CN" altLang="en-US">
              <a:ea typeface="新宋体" pitchFamily="49" charset="-122"/>
            </a:endParaRPr>
          </a:p>
        </p:txBody>
      </p:sp>
      <p:sp>
        <p:nvSpPr>
          <p:cNvPr id="26631" name="Line 16"/>
          <p:cNvSpPr>
            <a:spLocks noChangeShapeType="1"/>
          </p:cNvSpPr>
          <p:nvPr/>
        </p:nvSpPr>
        <p:spPr bwMode="auto">
          <a:xfrm>
            <a:off x="11096625" y="9090025"/>
            <a:ext cx="0" cy="1296988"/>
          </a:xfrm>
          <a:prstGeom prst="line">
            <a:avLst/>
          </a:prstGeom>
          <a:noFill/>
          <a:ln w="9525">
            <a:solidFill>
              <a:schemeClr val="tx2"/>
            </a:solidFill>
            <a:round/>
            <a:headEnd/>
            <a:tailEnd type="triangle" w="med" len="med"/>
          </a:ln>
        </p:spPr>
        <p:txBody>
          <a:bodyPr/>
          <a:lstStyle/>
          <a:p>
            <a:endParaRPr lang="zh-CN" altLang="en-US"/>
          </a:p>
        </p:txBody>
      </p:sp>
      <p:sp>
        <p:nvSpPr>
          <p:cNvPr id="26632" name="Line 18"/>
          <p:cNvSpPr>
            <a:spLocks noChangeShapeType="1"/>
          </p:cNvSpPr>
          <p:nvPr/>
        </p:nvSpPr>
        <p:spPr bwMode="auto">
          <a:xfrm flipH="1">
            <a:off x="6632575" y="11033125"/>
            <a:ext cx="2808288" cy="0"/>
          </a:xfrm>
          <a:prstGeom prst="line">
            <a:avLst/>
          </a:prstGeom>
          <a:noFill/>
          <a:ln w="9525">
            <a:solidFill>
              <a:schemeClr val="tx2"/>
            </a:solidFill>
            <a:round/>
            <a:headEnd/>
            <a:tailEnd/>
          </a:ln>
        </p:spPr>
        <p:txBody>
          <a:bodyPr/>
          <a:lstStyle/>
          <a:p>
            <a:endParaRPr lang="zh-CN" altLang="en-US"/>
          </a:p>
        </p:txBody>
      </p:sp>
      <p:sp>
        <p:nvSpPr>
          <p:cNvPr id="26633" name="Line 19"/>
          <p:cNvSpPr>
            <a:spLocks noChangeShapeType="1"/>
          </p:cNvSpPr>
          <p:nvPr/>
        </p:nvSpPr>
        <p:spPr bwMode="auto">
          <a:xfrm flipV="1">
            <a:off x="6632575" y="7289800"/>
            <a:ext cx="0" cy="3743325"/>
          </a:xfrm>
          <a:prstGeom prst="line">
            <a:avLst/>
          </a:prstGeom>
          <a:noFill/>
          <a:ln w="9525">
            <a:solidFill>
              <a:schemeClr val="tx2"/>
            </a:solidFill>
            <a:round/>
            <a:headEnd/>
            <a:tailEnd/>
          </a:ln>
        </p:spPr>
        <p:txBody>
          <a:bodyPr/>
          <a:lstStyle/>
          <a:p>
            <a:endParaRPr lang="zh-CN" altLang="en-US"/>
          </a:p>
        </p:txBody>
      </p:sp>
      <p:sp>
        <p:nvSpPr>
          <p:cNvPr id="26634" name="Line 21"/>
          <p:cNvSpPr>
            <a:spLocks noChangeShapeType="1"/>
          </p:cNvSpPr>
          <p:nvPr/>
        </p:nvSpPr>
        <p:spPr bwMode="auto">
          <a:xfrm>
            <a:off x="6632575" y="7289800"/>
            <a:ext cx="4248150" cy="0"/>
          </a:xfrm>
          <a:prstGeom prst="line">
            <a:avLst/>
          </a:prstGeom>
          <a:noFill/>
          <a:ln w="9525">
            <a:solidFill>
              <a:schemeClr val="tx2"/>
            </a:solidFill>
            <a:round/>
            <a:headEnd/>
            <a:tailEnd type="triangle" w="med" len="med"/>
          </a:ln>
        </p:spPr>
        <p:txBody>
          <a:bodyPr/>
          <a:lstStyle/>
          <a:p>
            <a:endParaRPr lang="zh-CN" altLang="en-US"/>
          </a:p>
        </p:txBody>
      </p:sp>
      <p:sp>
        <p:nvSpPr>
          <p:cNvPr id="26635" name="Line 22"/>
          <p:cNvSpPr>
            <a:spLocks noChangeShapeType="1"/>
          </p:cNvSpPr>
          <p:nvPr/>
        </p:nvSpPr>
        <p:spPr bwMode="auto">
          <a:xfrm>
            <a:off x="5854700" y="6281738"/>
            <a:ext cx="0" cy="0"/>
          </a:xfrm>
          <a:prstGeom prst="line">
            <a:avLst/>
          </a:prstGeom>
          <a:noFill/>
          <a:ln w="9525">
            <a:solidFill>
              <a:schemeClr val="tx1"/>
            </a:solidFill>
            <a:round/>
            <a:headEnd/>
            <a:tailEnd type="triangle" w="med" len="med"/>
          </a:ln>
        </p:spPr>
        <p:txBody>
          <a:bodyPr/>
          <a:lstStyle/>
          <a:p>
            <a:endParaRPr lang="zh-CN" altLang="en-US"/>
          </a:p>
        </p:txBody>
      </p:sp>
      <p:sp>
        <p:nvSpPr>
          <p:cNvPr id="26636" name="Line 23"/>
          <p:cNvSpPr>
            <a:spLocks noChangeShapeType="1"/>
          </p:cNvSpPr>
          <p:nvPr/>
        </p:nvSpPr>
        <p:spPr bwMode="auto">
          <a:xfrm>
            <a:off x="11096625" y="6784975"/>
            <a:ext cx="0" cy="865188"/>
          </a:xfrm>
          <a:prstGeom prst="line">
            <a:avLst/>
          </a:prstGeom>
          <a:noFill/>
          <a:ln w="9525">
            <a:solidFill>
              <a:schemeClr val="tx2"/>
            </a:solidFill>
            <a:round/>
            <a:headEnd/>
            <a:tailEnd type="triangle" w="med" len="med"/>
          </a:ln>
        </p:spPr>
        <p:txBody>
          <a:bodyPr/>
          <a:lstStyle/>
          <a:p>
            <a:endParaRPr lang="zh-CN" altLang="en-US"/>
          </a:p>
        </p:txBody>
      </p:sp>
      <p:sp>
        <p:nvSpPr>
          <p:cNvPr id="26637" name="Line 24"/>
          <p:cNvSpPr>
            <a:spLocks noChangeShapeType="1"/>
          </p:cNvSpPr>
          <p:nvPr/>
        </p:nvSpPr>
        <p:spPr bwMode="auto">
          <a:xfrm>
            <a:off x="11096625" y="11825288"/>
            <a:ext cx="0" cy="1296987"/>
          </a:xfrm>
          <a:prstGeom prst="line">
            <a:avLst/>
          </a:prstGeom>
          <a:noFill/>
          <a:ln w="9525">
            <a:solidFill>
              <a:schemeClr val="tx2"/>
            </a:solidFill>
            <a:round/>
            <a:headEnd/>
            <a:tailEnd type="triangle" w="med" len="med"/>
          </a:ln>
        </p:spPr>
        <p:txBody>
          <a:bodyPr/>
          <a:lstStyle/>
          <a:p>
            <a:endParaRPr lang="zh-CN" altLang="en-US"/>
          </a:p>
        </p:txBody>
      </p:sp>
      <p:sp>
        <p:nvSpPr>
          <p:cNvPr id="26638" name="Line 25"/>
          <p:cNvSpPr>
            <a:spLocks noChangeShapeType="1"/>
          </p:cNvSpPr>
          <p:nvPr/>
        </p:nvSpPr>
        <p:spPr bwMode="auto">
          <a:xfrm flipV="1">
            <a:off x="15057438" y="8369300"/>
            <a:ext cx="0" cy="4176713"/>
          </a:xfrm>
          <a:prstGeom prst="line">
            <a:avLst/>
          </a:prstGeom>
          <a:noFill/>
          <a:ln w="9525">
            <a:solidFill>
              <a:schemeClr val="tx2"/>
            </a:solidFill>
            <a:round/>
            <a:headEnd/>
            <a:tailEnd/>
          </a:ln>
        </p:spPr>
        <p:txBody>
          <a:bodyPr/>
          <a:lstStyle/>
          <a:p>
            <a:endParaRPr lang="zh-CN" altLang="en-US"/>
          </a:p>
        </p:txBody>
      </p:sp>
      <p:sp>
        <p:nvSpPr>
          <p:cNvPr id="26639" name="Line 26"/>
          <p:cNvSpPr>
            <a:spLocks noChangeShapeType="1"/>
          </p:cNvSpPr>
          <p:nvPr/>
        </p:nvSpPr>
        <p:spPr bwMode="auto">
          <a:xfrm flipH="1">
            <a:off x="14265275" y="8369300"/>
            <a:ext cx="792163" cy="0"/>
          </a:xfrm>
          <a:prstGeom prst="line">
            <a:avLst/>
          </a:prstGeom>
          <a:noFill/>
          <a:ln w="9525">
            <a:solidFill>
              <a:schemeClr val="tx2"/>
            </a:solidFill>
            <a:round/>
            <a:headEnd/>
            <a:tailEnd/>
          </a:ln>
        </p:spPr>
        <p:txBody>
          <a:bodyPr/>
          <a:lstStyle/>
          <a:p>
            <a:endParaRPr lang="zh-CN" altLang="en-US"/>
          </a:p>
        </p:txBody>
      </p:sp>
      <p:sp>
        <p:nvSpPr>
          <p:cNvPr id="26640" name="Line 27"/>
          <p:cNvSpPr>
            <a:spLocks noChangeShapeType="1"/>
          </p:cNvSpPr>
          <p:nvPr/>
        </p:nvSpPr>
        <p:spPr bwMode="auto">
          <a:xfrm flipH="1">
            <a:off x="11096625" y="12546013"/>
            <a:ext cx="3960813" cy="0"/>
          </a:xfrm>
          <a:prstGeom prst="line">
            <a:avLst/>
          </a:prstGeom>
          <a:noFill/>
          <a:ln w="9525">
            <a:solidFill>
              <a:schemeClr val="tx2"/>
            </a:solidFill>
            <a:round/>
            <a:headEnd/>
            <a:tailEnd type="triangle" w="med" len="med"/>
          </a:ln>
        </p:spPr>
        <p:txBody>
          <a:bodyPr/>
          <a:lstStyle/>
          <a:p>
            <a:endParaRPr lang="zh-CN" altLang="en-US"/>
          </a:p>
        </p:txBody>
      </p:sp>
      <p:sp>
        <p:nvSpPr>
          <p:cNvPr id="26641" name="Text Box 28"/>
          <p:cNvSpPr txBox="1">
            <a:spLocks noChangeArrowheads="1"/>
          </p:cNvSpPr>
          <p:nvPr/>
        </p:nvSpPr>
        <p:spPr bwMode="auto">
          <a:xfrm>
            <a:off x="9945688" y="8027988"/>
            <a:ext cx="2216150" cy="7016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终止条件</a:t>
            </a:r>
          </a:p>
        </p:txBody>
      </p:sp>
      <p:sp>
        <p:nvSpPr>
          <p:cNvPr id="26642" name="Text Box 30"/>
          <p:cNvSpPr txBox="1">
            <a:spLocks noChangeArrowheads="1"/>
          </p:cNvSpPr>
          <p:nvPr/>
        </p:nvSpPr>
        <p:spPr bwMode="auto">
          <a:xfrm>
            <a:off x="10253663" y="10764838"/>
            <a:ext cx="1708150" cy="7016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循环体</a:t>
            </a:r>
          </a:p>
        </p:txBody>
      </p:sp>
      <p:sp>
        <p:nvSpPr>
          <p:cNvPr id="26643" name="Text Box 31"/>
          <p:cNvSpPr txBox="1">
            <a:spLocks noChangeArrowheads="1"/>
          </p:cNvSpPr>
          <p:nvPr/>
        </p:nvSpPr>
        <p:spPr bwMode="auto">
          <a:xfrm>
            <a:off x="11169650" y="9377363"/>
            <a:ext cx="590550" cy="579437"/>
          </a:xfrm>
          <a:prstGeom prst="rect">
            <a:avLst/>
          </a:prstGeom>
          <a:noFill/>
          <a:ln w="9525">
            <a:noFill/>
            <a:miter lim="800000"/>
            <a:headEnd/>
            <a:tailEnd/>
          </a:ln>
        </p:spPr>
        <p:txBody>
          <a:bodyPr wrap="none">
            <a:spAutoFit/>
          </a:bodyPr>
          <a:lstStyle/>
          <a:p>
            <a:pPr defTabSz="914400"/>
            <a:r>
              <a:rPr lang="zh-CN" altLang="en-US" sz="3200">
                <a:solidFill>
                  <a:schemeClr val="tx2"/>
                </a:solidFill>
                <a:ea typeface="微软雅黑" pitchFamily="34" charset="-122"/>
              </a:rPr>
              <a:t>真</a:t>
            </a:r>
          </a:p>
        </p:txBody>
      </p:sp>
      <p:sp>
        <p:nvSpPr>
          <p:cNvPr id="26644" name="Text Box 32"/>
          <p:cNvSpPr txBox="1">
            <a:spLocks noChangeArrowheads="1"/>
          </p:cNvSpPr>
          <p:nvPr/>
        </p:nvSpPr>
        <p:spPr bwMode="auto">
          <a:xfrm>
            <a:off x="6632575" y="9450388"/>
            <a:ext cx="1809750" cy="579437"/>
          </a:xfrm>
          <a:prstGeom prst="rect">
            <a:avLst/>
          </a:prstGeom>
          <a:noFill/>
          <a:ln w="9525">
            <a:noFill/>
            <a:miter lim="800000"/>
            <a:headEnd/>
            <a:tailEnd/>
          </a:ln>
        </p:spPr>
        <p:txBody>
          <a:bodyPr wrap="none">
            <a:spAutoFit/>
          </a:bodyPr>
          <a:lstStyle/>
          <a:p>
            <a:pPr defTabSz="914400"/>
            <a:r>
              <a:rPr lang="zh-CN" altLang="en-US" sz="3200">
                <a:solidFill>
                  <a:schemeClr val="tx2"/>
                </a:solidFill>
                <a:ea typeface="微软雅黑" pitchFamily="34" charset="-122"/>
              </a:rPr>
              <a:t>继续判断</a:t>
            </a:r>
          </a:p>
        </p:txBody>
      </p:sp>
      <p:sp>
        <p:nvSpPr>
          <p:cNvPr id="26645" name="Text Box 33"/>
          <p:cNvSpPr txBox="1">
            <a:spLocks noChangeArrowheads="1"/>
          </p:cNvSpPr>
          <p:nvPr/>
        </p:nvSpPr>
        <p:spPr bwMode="auto">
          <a:xfrm>
            <a:off x="15130463" y="9953625"/>
            <a:ext cx="590550" cy="579438"/>
          </a:xfrm>
          <a:prstGeom prst="rect">
            <a:avLst/>
          </a:prstGeom>
          <a:noFill/>
          <a:ln w="9525">
            <a:noFill/>
            <a:miter lim="800000"/>
            <a:headEnd/>
            <a:tailEnd/>
          </a:ln>
        </p:spPr>
        <p:txBody>
          <a:bodyPr wrap="none">
            <a:spAutoFit/>
          </a:bodyPr>
          <a:lstStyle/>
          <a:p>
            <a:pPr defTabSz="914400"/>
            <a:r>
              <a:rPr lang="zh-CN" altLang="en-US" sz="3200">
                <a:solidFill>
                  <a:schemeClr val="tx2"/>
                </a:solidFill>
                <a:ea typeface="微软雅黑" pitchFamily="34" charset="-122"/>
              </a:rPr>
              <a:t>假</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33"/>
                                        </p:tgtEl>
                                        <p:attrNameLst>
                                          <p:attrName>style.visibility</p:attrName>
                                        </p:attrNameLst>
                                      </p:cBhvr>
                                      <p:to>
                                        <p:strVal val="visible"/>
                                      </p:to>
                                    </p:set>
                                    <p:animEffect transition="in" filter="box(in)">
                                      <p:cBhvr>
                                        <p:cTn id="7" dur="500"/>
                                        <p:tgtEl>
                                          <p:spTgt spid="2663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6634"/>
                                        </p:tgtEl>
                                        <p:attrNameLst>
                                          <p:attrName>style.visibility</p:attrName>
                                        </p:attrNameLst>
                                      </p:cBhvr>
                                      <p:to>
                                        <p:strVal val="visible"/>
                                      </p:to>
                                    </p:set>
                                    <p:animEffect transition="in" filter="box(in)">
                                      <p:cBhvr>
                                        <p:cTn id="10" dur="500"/>
                                        <p:tgtEl>
                                          <p:spTgt spid="2663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6632"/>
                                        </p:tgtEl>
                                        <p:attrNameLst>
                                          <p:attrName>style.visibility</p:attrName>
                                        </p:attrNameLst>
                                      </p:cBhvr>
                                      <p:to>
                                        <p:strVal val="visible"/>
                                      </p:to>
                                    </p:set>
                                    <p:animEffect transition="in" filter="box(in)">
                                      <p:cBhvr>
                                        <p:cTn id="13" dur="500"/>
                                        <p:tgtEl>
                                          <p:spTgt spid="2663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6644"/>
                                        </p:tgtEl>
                                        <p:attrNameLst>
                                          <p:attrName>style.visibility</p:attrName>
                                        </p:attrNameLst>
                                      </p:cBhvr>
                                      <p:to>
                                        <p:strVal val="visible"/>
                                      </p:to>
                                    </p:set>
                                    <p:animEffect transition="in" filter="box(in)">
                                      <p:cBhvr>
                                        <p:cTn id="16" dur="500"/>
                                        <p:tgtEl>
                                          <p:spTgt spid="26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animBg="1"/>
      <p:bldP spid="26633" grpId="0" animBg="1"/>
      <p:bldP spid="26634" grpId="0" animBg="1"/>
      <p:bldP spid="266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765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7651" name="AutoShape 6"/>
          <p:cNvSpPr>
            <a:spLocks noChangeArrowheads="1"/>
          </p:cNvSpPr>
          <p:nvPr/>
        </p:nvSpPr>
        <p:spPr bwMode="auto">
          <a:xfrm>
            <a:off x="7943850" y="5489575"/>
            <a:ext cx="6335713" cy="1441450"/>
          </a:xfrm>
          <a:prstGeom prst="flowChartDecision">
            <a:avLst/>
          </a:prstGeom>
          <a:noFill/>
          <a:ln w="9525">
            <a:solidFill>
              <a:schemeClr val="tx2"/>
            </a:solidFill>
            <a:miter lim="800000"/>
            <a:headEnd/>
            <a:tailEnd/>
          </a:ln>
        </p:spPr>
        <p:txBody>
          <a:bodyPr wrap="none" anchor="ctr"/>
          <a:lstStyle/>
          <a:p>
            <a:endParaRPr lang="zh-CN" altLang="en-US">
              <a:ea typeface="新宋体" pitchFamily="49" charset="-122"/>
            </a:endParaRPr>
          </a:p>
        </p:txBody>
      </p:sp>
      <p:sp>
        <p:nvSpPr>
          <p:cNvPr id="27652" name="AutoShape 7"/>
          <p:cNvSpPr>
            <a:spLocks noChangeArrowheads="1"/>
          </p:cNvSpPr>
          <p:nvPr/>
        </p:nvSpPr>
        <p:spPr bwMode="auto">
          <a:xfrm>
            <a:off x="9440863" y="8226425"/>
            <a:ext cx="3241675" cy="1439863"/>
          </a:xfrm>
          <a:prstGeom prst="flowChartAlternateProcess">
            <a:avLst/>
          </a:prstGeom>
          <a:noFill/>
          <a:ln w="9525">
            <a:solidFill>
              <a:schemeClr val="tx2"/>
            </a:solidFill>
            <a:miter lim="800000"/>
            <a:headEnd/>
            <a:tailEnd/>
          </a:ln>
        </p:spPr>
        <p:txBody>
          <a:bodyPr wrap="none" anchor="ctr"/>
          <a:lstStyle/>
          <a:p>
            <a:endParaRPr lang="zh-CN" altLang="en-US">
              <a:ea typeface="新宋体" pitchFamily="49" charset="-122"/>
            </a:endParaRPr>
          </a:p>
        </p:txBody>
      </p:sp>
      <p:sp>
        <p:nvSpPr>
          <p:cNvPr id="27653" name="Line 8"/>
          <p:cNvSpPr>
            <a:spLocks noChangeShapeType="1"/>
          </p:cNvSpPr>
          <p:nvPr/>
        </p:nvSpPr>
        <p:spPr bwMode="auto">
          <a:xfrm>
            <a:off x="11096625" y="6929438"/>
            <a:ext cx="0" cy="1296987"/>
          </a:xfrm>
          <a:prstGeom prst="line">
            <a:avLst/>
          </a:prstGeom>
          <a:noFill/>
          <a:ln w="9525">
            <a:solidFill>
              <a:schemeClr val="tx2"/>
            </a:solidFill>
            <a:round/>
            <a:headEnd/>
            <a:tailEnd type="triangle" w="med" len="med"/>
          </a:ln>
        </p:spPr>
        <p:txBody>
          <a:bodyPr/>
          <a:lstStyle/>
          <a:p>
            <a:endParaRPr lang="zh-CN" altLang="en-US"/>
          </a:p>
        </p:txBody>
      </p:sp>
      <p:sp>
        <p:nvSpPr>
          <p:cNvPr id="27654" name="Line 9"/>
          <p:cNvSpPr>
            <a:spLocks noChangeShapeType="1"/>
          </p:cNvSpPr>
          <p:nvPr/>
        </p:nvSpPr>
        <p:spPr bwMode="auto">
          <a:xfrm flipH="1">
            <a:off x="6632575" y="8872538"/>
            <a:ext cx="2808288" cy="0"/>
          </a:xfrm>
          <a:prstGeom prst="line">
            <a:avLst/>
          </a:prstGeom>
          <a:noFill/>
          <a:ln w="9525">
            <a:solidFill>
              <a:schemeClr val="tx2"/>
            </a:solidFill>
            <a:round/>
            <a:headEnd/>
            <a:tailEnd/>
          </a:ln>
        </p:spPr>
        <p:txBody>
          <a:bodyPr/>
          <a:lstStyle/>
          <a:p>
            <a:endParaRPr lang="zh-CN" altLang="en-US"/>
          </a:p>
        </p:txBody>
      </p:sp>
      <p:sp>
        <p:nvSpPr>
          <p:cNvPr id="27655" name="Line 10"/>
          <p:cNvSpPr>
            <a:spLocks noChangeShapeType="1"/>
          </p:cNvSpPr>
          <p:nvPr/>
        </p:nvSpPr>
        <p:spPr bwMode="auto">
          <a:xfrm flipV="1">
            <a:off x="6632575" y="5129213"/>
            <a:ext cx="0" cy="3743325"/>
          </a:xfrm>
          <a:prstGeom prst="line">
            <a:avLst/>
          </a:prstGeom>
          <a:noFill/>
          <a:ln w="9525">
            <a:solidFill>
              <a:schemeClr val="tx2"/>
            </a:solidFill>
            <a:round/>
            <a:headEnd/>
            <a:tailEnd/>
          </a:ln>
        </p:spPr>
        <p:txBody>
          <a:bodyPr/>
          <a:lstStyle/>
          <a:p>
            <a:endParaRPr lang="zh-CN" altLang="en-US"/>
          </a:p>
        </p:txBody>
      </p:sp>
      <p:sp>
        <p:nvSpPr>
          <p:cNvPr id="27656" name="Line 11"/>
          <p:cNvSpPr>
            <a:spLocks noChangeShapeType="1"/>
          </p:cNvSpPr>
          <p:nvPr/>
        </p:nvSpPr>
        <p:spPr bwMode="auto">
          <a:xfrm>
            <a:off x="6632575" y="5129213"/>
            <a:ext cx="4248150" cy="0"/>
          </a:xfrm>
          <a:prstGeom prst="line">
            <a:avLst/>
          </a:prstGeom>
          <a:noFill/>
          <a:ln w="9525">
            <a:solidFill>
              <a:schemeClr val="tx2"/>
            </a:solidFill>
            <a:round/>
            <a:headEnd/>
            <a:tailEnd type="triangle" w="med" len="med"/>
          </a:ln>
        </p:spPr>
        <p:txBody>
          <a:bodyPr/>
          <a:lstStyle/>
          <a:p>
            <a:endParaRPr lang="zh-CN" altLang="en-US"/>
          </a:p>
        </p:txBody>
      </p:sp>
      <p:sp>
        <p:nvSpPr>
          <p:cNvPr id="27657" name="Line 12"/>
          <p:cNvSpPr>
            <a:spLocks noChangeShapeType="1"/>
          </p:cNvSpPr>
          <p:nvPr/>
        </p:nvSpPr>
        <p:spPr bwMode="auto">
          <a:xfrm>
            <a:off x="5854700" y="4121150"/>
            <a:ext cx="0" cy="0"/>
          </a:xfrm>
          <a:prstGeom prst="line">
            <a:avLst/>
          </a:prstGeom>
          <a:noFill/>
          <a:ln w="9525">
            <a:solidFill>
              <a:schemeClr val="tx1"/>
            </a:solidFill>
            <a:round/>
            <a:headEnd/>
            <a:tailEnd type="triangle" w="med" len="med"/>
          </a:ln>
        </p:spPr>
        <p:txBody>
          <a:bodyPr/>
          <a:lstStyle/>
          <a:p>
            <a:endParaRPr lang="zh-CN" altLang="en-US"/>
          </a:p>
        </p:txBody>
      </p:sp>
      <p:sp>
        <p:nvSpPr>
          <p:cNvPr id="27658" name="Line 13"/>
          <p:cNvSpPr>
            <a:spLocks noChangeShapeType="1"/>
          </p:cNvSpPr>
          <p:nvPr/>
        </p:nvSpPr>
        <p:spPr bwMode="auto">
          <a:xfrm>
            <a:off x="11112500" y="3905250"/>
            <a:ext cx="0" cy="1585913"/>
          </a:xfrm>
          <a:prstGeom prst="line">
            <a:avLst/>
          </a:prstGeom>
          <a:noFill/>
          <a:ln w="9525">
            <a:solidFill>
              <a:schemeClr val="tx2"/>
            </a:solidFill>
            <a:round/>
            <a:headEnd/>
            <a:tailEnd type="triangle" w="med" len="med"/>
          </a:ln>
        </p:spPr>
        <p:txBody>
          <a:bodyPr/>
          <a:lstStyle/>
          <a:p>
            <a:endParaRPr lang="zh-CN" altLang="en-US"/>
          </a:p>
        </p:txBody>
      </p:sp>
      <p:sp>
        <p:nvSpPr>
          <p:cNvPr id="27659" name="Line 14"/>
          <p:cNvSpPr>
            <a:spLocks noChangeShapeType="1"/>
          </p:cNvSpPr>
          <p:nvPr/>
        </p:nvSpPr>
        <p:spPr bwMode="auto">
          <a:xfrm>
            <a:off x="11112500" y="9666288"/>
            <a:ext cx="0" cy="2232025"/>
          </a:xfrm>
          <a:prstGeom prst="line">
            <a:avLst/>
          </a:prstGeom>
          <a:noFill/>
          <a:ln w="9525">
            <a:solidFill>
              <a:schemeClr val="tx2"/>
            </a:solidFill>
            <a:round/>
            <a:headEnd/>
            <a:tailEnd type="triangle" w="med" len="med"/>
          </a:ln>
        </p:spPr>
        <p:txBody>
          <a:bodyPr/>
          <a:lstStyle/>
          <a:p>
            <a:endParaRPr lang="zh-CN" altLang="en-US"/>
          </a:p>
        </p:txBody>
      </p:sp>
      <p:sp>
        <p:nvSpPr>
          <p:cNvPr id="27660" name="Line 15"/>
          <p:cNvSpPr>
            <a:spLocks noChangeShapeType="1"/>
          </p:cNvSpPr>
          <p:nvPr/>
        </p:nvSpPr>
        <p:spPr bwMode="auto">
          <a:xfrm flipV="1">
            <a:off x="15057438" y="6208713"/>
            <a:ext cx="0" cy="4176712"/>
          </a:xfrm>
          <a:prstGeom prst="line">
            <a:avLst/>
          </a:prstGeom>
          <a:noFill/>
          <a:ln w="9525">
            <a:solidFill>
              <a:schemeClr val="tx2"/>
            </a:solidFill>
            <a:round/>
            <a:headEnd/>
            <a:tailEnd/>
          </a:ln>
        </p:spPr>
        <p:txBody>
          <a:bodyPr/>
          <a:lstStyle/>
          <a:p>
            <a:endParaRPr lang="zh-CN" altLang="en-US"/>
          </a:p>
        </p:txBody>
      </p:sp>
      <p:sp>
        <p:nvSpPr>
          <p:cNvPr id="27661" name="Line 16"/>
          <p:cNvSpPr>
            <a:spLocks noChangeShapeType="1"/>
          </p:cNvSpPr>
          <p:nvPr/>
        </p:nvSpPr>
        <p:spPr bwMode="auto">
          <a:xfrm flipH="1">
            <a:off x="14265275" y="6208713"/>
            <a:ext cx="792163" cy="0"/>
          </a:xfrm>
          <a:prstGeom prst="line">
            <a:avLst/>
          </a:prstGeom>
          <a:noFill/>
          <a:ln w="9525">
            <a:solidFill>
              <a:schemeClr val="tx2"/>
            </a:solidFill>
            <a:round/>
            <a:headEnd/>
            <a:tailEnd/>
          </a:ln>
        </p:spPr>
        <p:txBody>
          <a:bodyPr/>
          <a:lstStyle/>
          <a:p>
            <a:endParaRPr lang="zh-CN" altLang="en-US"/>
          </a:p>
        </p:txBody>
      </p:sp>
      <p:sp>
        <p:nvSpPr>
          <p:cNvPr id="27662" name="Line 17"/>
          <p:cNvSpPr>
            <a:spLocks noChangeShapeType="1"/>
          </p:cNvSpPr>
          <p:nvPr/>
        </p:nvSpPr>
        <p:spPr bwMode="auto">
          <a:xfrm flipH="1">
            <a:off x="11096625" y="10385425"/>
            <a:ext cx="3960813" cy="0"/>
          </a:xfrm>
          <a:prstGeom prst="line">
            <a:avLst/>
          </a:prstGeom>
          <a:noFill/>
          <a:ln w="9525">
            <a:solidFill>
              <a:schemeClr val="tx2"/>
            </a:solidFill>
            <a:round/>
            <a:headEnd/>
            <a:tailEnd type="triangle" w="med" len="med"/>
          </a:ln>
        </p:spPr>
        <p:txBody>
          <a:bodyPr/>
          <a:lstStyle/>
          <a:p>
            <a:endParaRPr lang="zh-CN" altLang="en-US"/>
          </a:p>
        </p:txBody>
      </p:sp>
      <p:sp>
        <p:nvSpPr>
          <p:cNvPr id="27663" name="Text Box 18"/>
          <p:cNvSpPr txBox="1">
            <a:spLocks noChangeArrowheads="1"/>
          </p:cNvSpPr>
          <p:nvPr/>
        </p:nvSpPr>
        <p:spPr bwMode="auto">
          <a:xfrm>
            <a:off x="9550400" y="5849938"/>
            <a:ext cx="3362325"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xiaoMing&lt;18?</a:t>
            </a:r>
          </a:p>
        </p:txBody>
      </p:sp>
      <p:sp>
        <p:nvSpPr>
          <p:cNvPr id="27664" name="Text Box 19"/>
          <p:cNvSpPr txBox="1">
            <a:spLocks noChangeArrowheads="1"/>
          </p:cNvSpPr>
          <p:nvPr/>
        </p:nvSpPr>
        <p:spPr bwMode="auto">
          <a:xfrm>
            <a:off x="9455150" y="8604250"/>
            <a:ext cx="3235325"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xiaoMing+=1;</a:t>
            </a:r>
          </a:p>
        </p:txBody>
      </p:sp>
      <p:sp>
        <p:nvSpPr>
          <p:cNvPr id="27665" name="Text Box 20"/>
          <p:cNvSpPr txBox="1">
            <a:spLocks noChangeArrowheads="1"/>
          </p:cNvSpPr>
          <p:nvPr/>
        </p:nvSpPr>
        <p:spPr bwMode="auto">
          <a:xfrm>
            <a:off x="11169650" y="7216775"/>
            <a:ext cx="590550" cy="579438"/>
          </a:xfrm>
          <a:prstGeom prst="rect">
            <a:avLst/>
          </a:prstGeom>
          <a:noFill/>
          <a:ln w="9525">
            <a:noFill/>
            <a:miter lim="800000"/>
            <a:headEnd/>
            <a:tailEnd/>
          </a:ln>
        </p:spPr>
        <p:txBody>
          <a:bodyPr wrap="none">
            <a:spAutoFit/>
          </a:bodyPr>
          <a:lstStyle/>
          <a:p>
            <a:pPr defTabSz="914400"/>
            <a:r>
              <a:rPr lang="zh-CN" altLang="en-US" sz="3200">
                <a:solidFill>
                  <a:schemeClr val="tx2"/>
                </a:solidFill>
                <a:ea typeface="微软雅黑" pitchFamily="34" charset="-122"/>
              </a:rPr>
              <a:t>真</a:t>
            </a:r>
          </a:p>
        </p:txBody>
      </p:sp>
      <p:sp>
        <p:nvSpPr>
          <p:cNvPr id="27666" name="Text Box 21"/>
          <p:cNvSpPr txBox="1">
            <a:spLocks noChangeArrowheads="1"/>
          </p:cNvSpPr>
          <p:nvPr/>
        </p:nvSpPr>
        <p:spPr bwMode="auto">
          <a:xfrm>
            <a:off x="6632575" y="7289800"/>
            <a:ext cx="1809750" cy="579438"/>
          </a:xfrm>
          <a:prstGeom prst="rect">
            <a:avLst/>
          </a:prstGeom>
          <a:noFill/>
          <a:ln w="9525">
            <a:noFill/>
            <a:miter lim="800000"/>
            <a:headEnd/>
            <a:tailEnd/>
          </a:ln>
        </p:spPr>
        <p:txBody>
          <a:bodyPr wrap="none">
            <a:spAutoFit/>
          </a:bodyPr>
          <a:lstStyle/>
          <a:p>
            <a:pPr defTabSz="914400"/>
            <a:r>
              <a:rPr lang="zh-CN" altLang="en-US" sz="3200">
                <a:solidFill>
                  <a:schemeClr val="tx2"/>
                </a:solidFill>
                <a:ea typeface="微软雅黑" pitchFamily="34" charset="-122"/>
              </a:rPr>
              <a:t>继续判断</a:t>
            </a:r>
          </a:p>
        </p:txBody>
      </p:sp>
      <p:sp>
        <p:nvSpPr>
          <p:cNvPr id="27667" name="Text Box 22"/>
          <p:cNvSpPr txBox="1">
            <a:spLocks noChangeArrowheads="1"/>
          </p:cNvSpPr>
          <p:nvPr/>
        </p:nvSpPr>
        <p:spPr bwMode="auto">
          <a:xfrm>
            <a:off x="15130463" y="7793038"/>
            <a:ext cx="590550" cy="579437"/>
          </a:xfrm>
          <a:prstGeom prst="rect">
            <a:avLst/>
          </a:prstGeom>
          <a:noFill/>
          <a:ln w="9525">
            <a:noFill/>
            <a:miter lim="800000"/>
            <a:headEnd/>
            <a:tailEnd/>
          </a:ln>
        </p:spPr>
        <p:txBody>
          <a:bodyPr wrap="none">
            <a:spAutoFit/>
          </a:bodyPr>
          <a:lstStyle/>
          <a:p>
            <a:pPr defTabSz="914400"/>
            <a:r>
              <a:rPr lang="zh-CN" altLang="en-US" sz="3200">
                <a:solidFill>
                  <a:schemeClr val="tx2"/>
                </a:solidFill>
                <a:ea typeface="微软雅黑" pitchFamily="34" charset="-122"/>
              </a:rPr>
              <a:t>假</a:t>
            </a:r>
          </a:p>
        </p:txBody>
      </p:sp>
      <p:sp>
        <p:nvSpPr>
          <p:cNvPr id="27668" name="Text Box 23"/>
          <p:cNvSpPr txBox="1">
            <a:spLocks noChangeArrowheads="1"/>
          </p:cNvSpPr>
          <p:nvPr/>
        </p:nvSpPr>
        <p:spPr bwMode="auto">
          <a:xfrm>
            <a:off x="7007225" y="2970213"/>
            <a:ext cx="114808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var xiaoMing = 16;//</a:t>
            </a:r>
            <a:r>
              <a:rPr lang="zh-CN" altLang="en-US" sz="4000">
                <a:solidFill>
                  <a:schemeClr val="tx2"/>
                </a:solidFill>
                <a:latin typeface="微软雅黑" pitchFamily="34" charset="-122"/>
                <a:ea typeface="微软雅黑" pitchFamily="34" charset="-122"/>
              </a:rPr>
              <a:t>小明今年</a:t>
            </a:r>
            <a:r>
              <a:rPr lang="en-US" altLang="zh-CN" sz="4000">
                <a:solidFill>
                  <a:schemeClr val="tx2"/>
                </a:solidFill>
                <a:latin typeface="微软雅黑" pitchFamily="34" charset="-122"/>
                <a:ea typeface="微软雅黑" pitchFamily="34" charset="-122"/>
              </a:rPr>
              <a:t>16</a:t>
            </a:r>
            <a:r>
              <a:rPr lang="zh-CN" altLang="en-US" sz="4000">
                <a:solidFill>
                  <a:schemeClr val="tx2"/>
                </a:solidFill>
                <a:latin typeface="微软雅黑" pitchFamily="34" charset="-122"/>
                <a:ea typeface="微软雅黑" pitchFamily="34" charset="-122"/>
              </a:rPr>
              <a:t>岁</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这是基本条件</a:t>
            </a:r>
          </a:p>
        </p:txBody>
      </p:sp>
      <p:sp>
        <p:nvSpPr>
          <p:cNvPr id="27669" name="Text Box 24"/>
          <p:cNvSpPr txBox="1">
            <a:spLocks noChangeArrowheads="1"/>
          </p:cNvSpPr>
          <p:nvPr/>
        </p:nvSpPr>
        <p:spPr bwMode="auto">
          <a:xfrm>
            <a:off x="12387263" y="5099050"/>
            <a:ext cx="9417050" cy="701675"/>
          </a:xfrm>
          <a:prstGeom prst="rect">
            <a:avLst/>
          </a:prstGeom>
          <a:noFill/>
          <a:ln w="9525">
            <a:noFill/>
            <a:miter lim="800000"/>
            <a:headEnd/>
            <a:tailEnd/>
          </a:ln>
        </p:spPr>
        <p:txBody>
          <a:bodyPr wrap="none">
            <a:spAutoFit/>
          </a:bodyPr>
          <a:lstStyle/>
          <a:p>
            <a:pPr defTabSz="914400"/>
            <a:r>
              <a:rPr lang="zh-CN" altLang="en-US" sz="4000">
                <a:solidFill>
                  <a:schemeClr val="tx2"/>
                </a:solidFill>
                <a:latin typeface="微软雅黑" pitchFamily="34" charset="-122"/>
                <a:ea typeface="微软雅黑" pitchFamily="34" charset="-122"/>
              </a:rPr>
              <a:t>判断小明今年小于</a:t>
            </a:r>
            <a:r>
              <a:rPr lang="en-US" altLang="zh-CN" sz="4000">
                <a:solidFill>
                  <a:schemeClr val="tx2"/>
                </a:solidFill>
                <a:latin typeface="微软雅黑" pitchFamily="34" charset="-122"/>
                <a:ea typeface="微软雅黑" pitchFamily="34" charset="-122"/>
              </a:rPr>
              <a:t>18</a:t>
            </a:r>
            <a:r>
              <a:rPr lang="zh-CN" altLang="en-US" sz="4000">
                <a:solidFill>
                  <a:schemeClr val="tx2"/>
                </a:solidFill>
                <a:latin typeface="微软雅黑" pitchFamily="34" charset="-122"/>
                <a:ea typeface="微软雅黑" pitchFamily="34" charset="-122"/>
              </a:rPr>
              <a:t>岁么？这是终止条件</a:t>
            </a:r>
          </a:p>
        </p:txBody>
      </p:sp>
      <p:sp>
        <p:nvSpPr>
          <p:cNvPr id="27670" name="Text Box 25"/>
          <p:cNvSpPr txBox="1">
            <a:spLocks noChangeArrowheads="1"/>
          </p:cNvSpPr>
          <p:nvPr/>
        </p:nvSpPr>
        <p:spPr bwMode="auto">
          <a:xfrm>
            <a:off x="1174750" y="8945563"/>
            <a:ext cx="6788150" cy="13112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如果满足条件，执行循环体。</a:t>
            </a:r>
          </a:p>
          <a:p>
            <a:pPr defTabSz="914400"/>
            <a:r>
              <a:rPr lang="zh-CN" altLang="en-US" sz="4000">
                <a:solidFill>
                  <a:schemeClr val="tx2"/>
                </a:solidFill>
                <a:ea typeface="微软雅黑" pitchFamily="34" charset="-122"/>
              </a:rPr>
              <a:t>并再次返回终止条件继续判断</a:t>
            </a:r>
          </a:p>
        </p:txBody>
      </p:sp>
      <p:sp>
        <p:nvSpPr>
          <p:cNvPr id="27671" name="Text Box 26"/>
          <p:cNvSpPr txBox="1">
            <a:spLocks noChangeArrowheads="1"/>
          </p:cNvSpPr>
          <p:nvPr/>
        </p:nvSpPr>
        <p:spPr bwMode="auto">
          <a:xfrm>
            <a:off x="11183938" y="10745788"/>
            <a:ext cx="11360150" cy="7016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直到不满足条件，跳出循环结构，继续向下执行。</a:t>
            </a:r>
          </a:p>
        </p:txBody>
      </p:sp>
      <p:sp>
        <p:nvSpPr>
          <p:cNvPr id="27672" name="Rectangle 27"/>
          <p:cNvSpPr>
            <a:spLocks noChangeArrowheads="1"/>
          </p:cNvSpPr>
          <p:nvPr/>
        </p:nvSpPr>
        <p:spPr bwMode="auto">
          <a:xfrm>
            <a:off x="454025" y="4265613"/>
            <a:ext cx="22755225" cy="6408737"/>
          </a:xfrm>
          <a:prstGeom prst="rect">
            <a:avLst/>
          </a:prstGeom>
          <a:noFill/>
          <a:ln w="152400">
            <a:solidFill>
              <a:schemeClr val="accent2"/>
            </a:solidFill>
            <a:prstDash val="sysDot"/>
            <a:miter lim="800000"/>
            <a:headEnd/>
            <a:tailEnd/>
          </a:ln>
        </p:spPr>
        <p:txBody>
          <a:bodyPr wrap="none" anchor="ctr"/>
          <a:lstStyle/>
          <a:p>
            <a:endParaRPr lang="zh-CN" altLang="en-US">
              <a:ea typeface="新宋体" pitchFamily="49" charset="-122"/>
            </a:endParaRPr>
          </a:p>
        </p:txBody>
      </p:sp>
      <p:sp>
        <p:nvSpPr>
          <p:cNvPr id="27673" name="Text Box 28"/>
          <p:cNvSpPr txBox="1">
            <a:spLocks noChangeArrowheads="1"/>
          </p:cNvSpPr>
          <p:nvPr/>
        </p:nvSpPr>
        <p:spPr bwMode="auto">
          <a:xfrm>
            <a:off x="1390650" y="5418138"/>
            <a:ext cx="2724150" cy="854075"/>
          </a:xfrm>
          <a:prstGeom prst="rect">
            <a:avLst/>
          </a:prstGeom>
          <a:noFill/>
          <a:ln w="9525">
            <a:noFill/>
            <a:miter lim="800000"/>
            <a:headEnd/>
            <a:tailEnd/>
          </a:ln>
        </p:spPr>
        <p:txBody>
          <a:bodyPr wrap="none">
            <a:spAutoFit/>
          </a:bodyPr>
          <a:lstStyle/>
          <a:p>
            <a:pPr defTabSz="914400"/>
            <a:r>
              <a:rPr lang="zh-CN" altLang="en-US">
                <a:solidFill>
                  <a:schemeClr val="accent2"/>
                </a:solidFill>
                <a:ea typeface="宋体" charset="-122"/>
              </a:rPr>
              <a:t>循环结构</a:t>
            </a:r>
          </a:p>
        </p:txBody>
      </p:sp>
      <p:sp>
        <p:nvSpPr>
          <p:cNvPr id="27674" name="Text Box 29"/>
          <p:cNvSpPr txBox="1">
            <a:spLocks noChangeArrowheads="1"/>
          </p:cNvSpPr>
          <p:nvPr/>
        </p:nvSpPr>
        <p:spPr bwMode="auto">
          <a:xfrm>
            <a:off x="9023350" y="12042775"/>
            <a:ext cx="4248150" cy="7016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小明可以去上网了</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867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8675" name="Text Box 4"/>
          <p:cNvSpPr txBox="1">
            <a:spLocks noChangeArrowheads="1"/>
          </p:cNvSpPr>
          <p:nvPr/>
        </p:nvSpPr>
        <p:spPr bwMode="auto">
          <a:xfrm>
            <a:off x="1966913" y="2393950"/>
            <a:ext cx="7058025" cy="3140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循环结构通常有以下几种：</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(1)while</a:t>
            </a:r>
            <a:r>
              <a:rPr lang="zh-CN" altLang="en-US" sz="4000">
                <a:solidFill>
                  <a:schemeClr val="tx2"/>
                </a:solidFill>
                <a:latin typeface="微软雅黑" pitchFamily="34" charset="-122"/>
                <a:ea typeface="微软雅黑" pitchFamily="34" charset="-122"/>
              </a:rPr>
              <a:t>循环</a:t>
            </a:r>
          </a:p>
          <a:p>
            <a:pPr defTabSz="914400"/>
            <a:r>
              <a:rPr lang="en-US" altLang="zh-CN" sz="4000">
                <a:solidFill>
                  <a:schemeClr val="tx2"/>
                </a:solidFill>
                <a:latin typeface="微软雅黑" pitchFamily="34" charset="-122"/>
                <a:ea typeface="微软雅黑" pitchFamily="34" charset="-122"/>
              </a:rPr>
              <a:t>(2)do while</a:t>
            </a:r>
            <a:r>
              <a:rPr lang="zh-CN" altLang="en-US" sz="4000">
                <a:solidFill>
                  <a:schemeClr val="tx2"/>
                </a:solidFill>
                <a:latin typeface="微软雅黑" pitchFamily="34" charset="-122"/>
                <a:ea typeface="微软雅黑" pitchFamily="34" charset="-122"/>
              </a:rPr>
              <a:t>循环</a:t>
            </a:r>
          </a:p>
          <a:p>
            <a:pPr defTabSz="914400"/>
            <a:r>
              <a:rPr lang="en-US" altLang="zh-CN" sz="4000">
                <a:solidFill>
                  <a:schemeClr val="tx2"/>
                </a:solidFill>
                <a:latin typeface="微软雅黑" pitchFamily="34" charset="-122"/>
                <a:ea typeface="微软雅黑" pitchFamily="34" charset="-122"/>
              </a:rPr>
              <a:t>(3)for </a:t>
            </a:r>
            <a:r>
              <a:rPr lang="zh-CN" altLang="en-US" sz="4000">
                <a:solidFill>
                  <a:schemeClr val="tx2"/>
                </a:solidFill>
                <a:latin typeface="微软雅黑" pitchFamily="34" charset="-122"/>
                <a:ea typeface="微软雅黑" pitchFamily="34" charset="-122"/>
              </a:rPr>
              <a:t>循环</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969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9699" name="Shape 187"/>
          <p:cNvSpPr>
            <a:spLocks noChangeArrowheads="1"/>
          </p:cNvSpPr>
          <p:nvPr/>
        </p:nvSpPr>
        <p:spPr bwMode="auto">
          <a:xfrm>
            <a:off x="2117725" y="2281238"/>
            <a:ext cx="20148550" cy="52244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(1)while</a:t>
            </a:r>
            <a:r>
              <a:rPr lang="zh-CN" altLang="en-US" sz="4000">
                <a:solidFill>
                  <a:schemeClr val="tx2"/>
                </a:solidFill>
                <a:latin typeface="微软雅黑" pitchFamily="34" charset="-122"/>
                <a:ea typeface="微软雅黑" pitchFamily="34" charset="-122"/>
              </a:rPr>
              <a:t>循环</a:t>
            </a:r>
          </a:p>
          <a:p>
            <a:pPr hangingPunct="0">
              <a:lnSpc>
                <a:spcPct val="120000"/>
              </a:lnSpc>
            </a:pPr>
            <a:r>
              <a:rPr lang="en-US" altLang="zh-CN" sz="4000">
                <a:solidFill>
                  <a:schemeClr val="tx2"/>
                </a:solidFill>
                <a:latin typeface="微软雅黑" pitchFamily="34" charset="-122"/>
                <a:ea typeface="微软雅黑" pitchFamily="34" charset="-122"/>
              </a:rPr>
              <a:t>	while</a:t>
            </a:r>
            <a:r>
              <a:rPr lang="zh-CN" altLang="en-US" sz="4000">
                <a:solidFill>
                  <a:schemeClr val="tx2"/>
                </a:solidFill>
                <a:latin typeface="微软雅黑" pitchFamily="34" charset="-122"/>
                <a:ea typeface="微软雅黑" pitchFamily="34" charset="-122"/>
              </a:rPr>
              <a:t>循环包括一个循环条件和一段代码块。事先不知道要循环多少次，只要条件为真，就不断循环执行代码块，直到条件为假为止。</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zh-CN" altLang="en-US" sz="4000">
                <a:solidFill>
                  <a:schemeClr val="tx2"/>
                </a:solidFill>
                <a:latin typeface="微软雅黑" pitchFamily="34" charset="-122"/>
                <a:ea typeface="微软雅黑" pitchFamily="34" charset="-122"/>
              </a:rPr>
              <a:t>语法：</a:t>
            </a:r>
            <a:r>
              <a:rPr lang="en-US" altLang="zh-CN" sz="4000">
                <a:solidFill>
                  <a:srgbClr val="FF0000"/>
                </a:solidFill>
                <a:latin typeface="微软雅黑" pitchFamily="34" charset="-122"/>
                <a:ea typeface="微软雅黑" pitchFamily="34" charset="-122"/>
              </a:rPr>
              <a:t>while (</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 {</a:t>
            </a:r>
          </a:p>
          <a:p>
            <a:pPr hangingPunct="0">
              <a:lnSpc>
                <a:spcPct val="120000"/>
              </a:lnSpc>
            </a:pPr>
            <a:r>
              <a:rPr lang="zh-CN" altLang="en-US" sz="4000">
                <a:solidFill>
                  <a:srgbClr val="FF0000"/>
                </a:solidFill>
                <a:latin typeface="微软雅黑" pitchFamily="34" charset="-122"/>
                <a:ea typeface="微软雅黑" pitchFamily="34" charset="-122"/>
              </a:rPr>
              <a:t>			语句；</a:t>
            </a:r>
          </a:p>
          <a:p>
            <a:pPr hangingPunct="0">
              <a:lnSpc>
                <a:spcPct val="120000"/>
              </a:lnSpc>
            </a:pPr>
            <a:r>
              <a:rPr lang="en-US" altLang="zh-CN" sz="4000">
                <a:solidFill>
                  <a:srgbClr val="FF0000"/>
                </a:solidFill>
                <a:latin typeface="微软雅黑" pitchFamily="34" charset="-122"/>
                <a:ea typeface="微软雅黑" pitchFamily="34" charset="-122"/>
              </a:rPr>
              <a:t>		}</a:t>
            </a:r>
          </a:p>
        </p:txBody>
      </p:sp>
      <p:sp>
        <p:nvSpPr>
          <p:cNvPr id="29700" name="Text Box 6"/>
          <p:cNvSpPr txBox="1">
            <a:spLocks noChangeArrowheads="1"/>
          </p:cNvSpPr>
          <p:nvPr/>
        </p:nvSpPr>
        <p:spPr bwMode="auto">
          <a:xfrm>
            <a:off x="2038350" y="8586788"/>
            <a:ext cx="21047075" cy="4359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例：</a:t>
            </a:r>
          </a:p>
          <a:p>
            <a:pPr defTabSz="914400"/>
            <a:r>
              <a:rPr lang="en-US" altLang="zh-CN" sz="4000">
                <a:solidFill>
                  <a:schemeClr val="tx2"/>
                </a:solidFill>
                <a:latin typeface="微软雅黑" pitchFamily="34" charset="-122"/>
                <a:ea typeface="微软雅黑" pitchFamily="34" charset="-122"/>
              </a:rPr>
              <a:t>var i = 0;</a:t>
            </a:r>
          </a:p>
          <a:p>
            <a:pPr defTabSz="914400"/>
            <a:r>
              <a:rPr lang="en-US" altLang="zh-CN" sz="4000">
                <a:solidFill>
                  <a:schemeClr val="tx2"/>
                </a:solidFill>
                <a:latin typeface="微软雅黑" pitchFamily="34" charset="-122"/>
                <a:ea typeface="微软雅黑" pitchFamily="34" charset="-122"/>
              </a:rPr>
              <a:t>while(i &lt; 100){</a:t>
            </a:r>
          </a:p>
          <a:p>
            <a:pPr defTabSz="914400"/>
            <a:r>
              <a:rPr lang="en-US" altLang="zh-CN" sz="4000">
                <a:solidFill>
                  <a:schemeClr val="tx2"/>
                </a:solidFill>
                <a:latin typeface="微软雅黑" pitchFamily="34" charset="-122"/>
                <a:ea typeface="微软雅黑" pitchFamily="34" charset="-122"/>
              </a:rPr>
              <a:t>	console.log("i</a:t>
            </a:r>
            <a:r>
              <a:rPr lang="zh-CN" altLang="en-US" sz="4000">
                <a:solidFill>
                  <a:schemeClr val="tx2"/>
                </a:solidFill>
                <a:latin typeface="微软雅黑" pitchFamily="34" charset="-122"/>
                <a:ea typeface="微软雅黑" pitchFamily="34" charset="-122"/>
              </a:rPr>
              <a:t>当前为：</a:t>
            </a:r>
            <a:r>
              <a:rPr lang="en-US" altLang="zh-CN" sz="4000">
                <a:solidFill>
                  <a:schemeClr val="tx2"/>
                </a:solidFill>
                <a:latin typeface="微软雅黑" pitchFamily="34" charset="-122"/>
                <a:ea typeface="微软雅黑" pitchFamily="34" charset="-122"/>
              </a:rPr>
              <a:t>"+i);</a:t>
            </a:r>
          </a:p>
          <a:p>
            <a:pPr defTabSz="914400"/>
            <a:r>
              <a:rPr lang="en-US" altLang="zh-CN" sz="4000">
                <a:solidFill>
                  <a:schemeClr val="tx2"/>
                </a:solidFill>
                <a:latin typeface="微软雅黑" pitchFamily="34" charset="-122"/>
                <a:ea typeface="微软雅黑" pitchFamily="34" charset="-122"/>
              </a:rPr>
              <a:t>	i++;</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每次循环执行打印当前</a:t>
            </a:r>
            <a:r>
              <a:rPr lang="en-US" altLang="zh-CN" sz="4000">
                <a:solidFill>
                  <a:schemeClr val="tx2"/>
                </a:solidFill>
                <a:latin typeface="微软雅黑" pitchFamily="34" charset="-122"/>
                <a:ea typeface="微软雅黑" pitchFamily="34" charset="-122"/>
              </a:rPr>
              <a:t>i</a:t>
            </a:r>
            <a:r>
              <a:rPr lang="zh-CN" altLang="en-US" sz="4000">
                <a:solidFill>
                  <a:schemeClr val="tx2"/>
                </a:solidFill>
                <a:latin typeface="微软雅黑" pitchFamily="34" charset="-122"/>
                <a:ea typeface="微软雅黑" pitchFamily="34" charset="-122"/>
              </a:rPr>
              <a:t>所表示的值，直到循环</a:t>
            </a:r>
            <a:r>
              <a:rPr lang="en-US" altLang="zh-CN" sz="4000">
                <a:solidFill>
                  <a:schemeClr val="tx2"/>
                </a:solidFill>
                <a:latin typeface="微软雅黑" pitchFamily="34" charset="-122"/>
                <a:ea typeface="微软雅黑" pitchFamily="34" charset="-122"/>
              </a:rPr>
              <a:t>100</a:t>
            </a:r>
            <a:r>
              <a:rPr lang="zh-CN" altLang="en-US" sz="4000">
                <a:solidFill>
                  <a:schemeClr val="tx2"/>
                </a:solidFill>
                <a:latin typeface="微软雅黑" pitchFamily="34" charset="-122"/>
                <a:ea typeface="微软雅黑" pitchFamily="34" charset="-122"/>
              </a:rPr>
              <a:t>次后</a:t>
            </a:r>
            <a:r>
              <a:rPr lang="en-US" altLang="zh-CN" sz="4000">
                <a:solidFill>
                  <a:schemeClr val="tx2"/>
                </a:solidFill>
                <a:latin typeface="微软雅黑" pitchFamily="34" charset="-122"/>
                <a:ea typeface="微软雅黑" pitchFamily="34" charset="-122"/>
              </a:rPr>
              <a:t>i=100</a:t>
            </a:r>
            <a:r>
              <a:rPr lang="zh-CN" altLang="en-US" sz="4000">
                <a:solidFill>
                  <a:schemeClr val="tx2"/>
                </a:solidFill>
                <a:latin typeface="微软雅黑" pitchFamily="34" charset="-122"/>
                <a:ea typeface="微软雅黑" pitchFamily="34" charset="-122"/>
              </a:rPr>
              <a:t>时为止		</a:t>
            </a:r>
          </a:p>
        </p:txBody>
      </p:sp>
      <p:pic>
        <p:nvPicPr>
          <p:cNvPr id="29701" name="Picture 7" descr="19300001382835132504487707117"/>
          <p:cNvPicPr>
            <a:picLocks noChangeAspect="1" noChangeArrowheads="1"/>
          </p:cNvPicPr>
          <p:nvPr/>
        </p:nvPicPr>
        <p:blipFill>
          <a:blip r:embed="rId4"/>
          <a:srcRect/>
          <a:stretch>
            <a:fillRect/>
          </a:stretch>
        </p:blipFill>
        <p:spPr bwMode="auto">
          <a:xfrm>
            <a:off x="15505113" y="4625975"/>
            <a:ext cx="5927725" cy="6985000"/>
          </a:xfrm>
          <a:prstGeom prst="rect">
            <a:avLst/>
          </a:prstGeom>
          <a:noFill/>
          <a:ln w="9525">
            <a:noFill/>
            <a:miter lim="8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072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0723" name="Text Box 5"/>
          <p:cNvSpPr txBox="1">
            <a:spLocks noChangeArrowheads="1"/>
          </p:cNvSpPr>
          <p:nvPr/>
        </p:nvSpPr>
        <p:spPr bwMode="auto">
          <a:xfrm>
            <a:off x="2111375" y="2393950"/>
            <a:ext cx="5521325"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循环的注意事项：</a:t>
            </a:r>
          </a:p>
        </p:txBody>
      </p:sp>
      <p:sp>
        <p:nvSpPr>
          <p:cNvPr id="30724" name="Text Box 6"/>
          <p:cNvSpPr txBox="1">
            <a:spLocks noChangeArrowheads="1"/>
          </p:cNvSpPr>
          <p:nvPr/>
        </p:nvSpPr>
        <p:spPr bwMode="auto">
          <a:xfrm>
            <a:off x="2162175" y="3241675"/>
            <a:ext cx="22221825" cy="3140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因为</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循环是先判断循环条件的，因此</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循环的最少执行次数为</a:t>
            </a:r>
            <a:r>
              <a:rPr lang="en-US" altLang="zh-CN" sz="4000">
                <a:solidFill>
                  <a:schemeClr val="tx2"/>
                </a:solidFill>
                <a:latin typeface="微软雅黑" pitchFamily="34" charset="-122"/>
                <a:ea typeface="微软雅黑" pitchFamily="34" charset="-122"/>
              </a:rPr>
              <a:t>0</a:t>
            </a:r>
            <a:r>
              <a:rPr lang="zh-CN" altLang="en-US" sz="4000">
                <a:solidFill>
                  <a:schemeClr val="tx2"/>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(2)while</a:t>
            </a:r>
            <a:r>
              <a:rPr lang="zh-CN" altLang="en-US" sz="4000">
                <a:solidFill>
                  <a:srgbClr val="FF0000"/>
                </a:solidFill>
                <a:latin typeface="微软雅黑" pitchFamily="34" charset="-122"/>
                <a:ea typeface="微软雅黑" pitchFamily="34" charset="-122"/>
              </a:rPr>
              <a:t>循环之所以能结束，是因为每次循环执行的过程中都会改变循环变量。</a:t>
            </a:r>
          </a:p>
          <a:p>
            <a:pPr defTabSz="914400"/>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执行</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循环之前，必须给循环变量设初值。</a:t>
            </a:r>
          </a:p>
          <a:p>
            <a:pPr defTabSz="914400"/>
            <a:r>
              <a:rPr lang="en-US" altLang="zh-CN" sz="4000">
                <a:solidFill>
                  <a:schemeClr val="tx2"/>
                </a:solidFill>
                <a:latin typeface="微软雅黑" pitchFamily="34" charset="-122"/>
                <a:ea typeface="微软雅黑" pitchFamily="34" charset="-122"/>
              </a:rPr>
              <a:t>(4)</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if</a:t>
            </a:r>
            <a:r>
              <a:rPr lang="zh-CN" altLang="en-US" sz="4000">
                <a:solidFill>
                  <a:schemeClr val="tx2"/>
                </a:solidFill>
                <a:latin typeface="微软雅黑" pitchFamily="34" charset="-122"/>
                <a:ea typeface="微软雅黑" pitchFamily="34" charset="-122"/>
              </a:rPr>
              <a:t>条件语句一样，如果</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循环体中只有一条语句，那么大括号可以不写。当然我不推荐。</a:t>
            </a:r>
          </a:p>
          <a:p>
            <a:pPr defTabSz="914400"/>
            <a:r>
              <a:rPr lang="en-US" altLang="zh-CN" sz="4000">
                <a:solidFill>
                  <a:schemeClr val="tx2"/>
                </a:solidFill>
                <a:latin typeface="微软雅黑" pitchFamily="34" charset="-122"/>
                <a:ea typeface="微软雅黑" pitchFamily="34" charset="-122"/>
              </a:rPr>
              <a:t>(5)while</a:t>
            </a:r>
            <a:r>
              <a:rPr lang="zh-CN" altLang="en-US" sz="4000">
                <a:solidFill>
                  <a:schemeClr val="tx2"/>
                </a:solidFill>
                <a:latin typeface="微软雅黑" pitchFamily="34" charset="-122"/>
                <a:ea typeface="微软雅黑" pitchFamily="34" charset="-122"/>
              </a:rPr>
              <a:t>循环结构末尾不需要加分号。</a:t>
            </a:r>
          </a:p>
        </p:txBody>
      </p:sp>
      <p:sp>
        <p:nvSpPr>
          <p:cNvPr id="30725" name="Text Box 7"/>
          <p:cNvSpPr txBox="1">
            <a:spLocks noChangeArrowheads="1"/>
          </p:cNvSpPr>
          <p:nvPr/>
        </p:nvSpPr>
        <p:spPr bwMode="auto">
          <a:xfrm>
            <a:off x="2233613" y="7002463"/>
            <a:ext cx="21047075" cy="5578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var i = 0;	//</a:t>
            </a:r>
            <a:r>
              <a:rPr lang="zh-CN" altLang="en-US" sz="4000">
                <a:solidFill>
                  <a:schemeClr val="tx2"/>
                </a:solidFill>
                <a:latin typeface="微软雅黑" pitchFamily="34" charset="-122"/>
                <a:ea typeface="微软雅黑" pitchFamily="34" charset="-122"/>
              </a:rPr>
              <a:t>为循环变量设初值</a:t>
            </a:r>
          </a:p>
          <a:p>
            <a:pPr defTabSz="914400"/>
            <a:r>
              <a:rPr lang="en-US" altLang="zh-CN" sz="4000">
                <a:solidFill>
                  <a:schemeClr val="tx2"/>
                </a:solidFill>
                <a:latin typeface="微软雅黑" pitchFamily="34" charset="-122"/>
                <a:ea typeface="微软雅黑" pitchFamily="34" charset="-122"/>
              </a:rPr>
              <a:t>while(i &lt; 100){</a:t>
            </a:r>
          </a:p>
          <a:p>
            <a:pPr defTabSz="914400"/>
            <a:r>
              <a:rPr lang="en-US" altLang="zh-CN" sz="4000">
                <a:solidFill>
                  <a:schemeClr val="tx2"/>
                </a:solidFill>
                <a:latin typeface="微软雅黑" pitchFamily="34" charset="-122"/>
                <a:ea typeface="微软雅黑" pitchFamily="34" charset="-122"/>
              </a:rPr>
              <a:t>	console.log("i</a:t>
            </a:r>
            <a:r>
              <a:rPr lang="zh-CN" altLang="en-US" sz="4000">
                <a:solidFill>
                  <a:schemeClr val="tx2"/>
                </a:solidFill>
                <a:latin typeface="微软雅黑" pitchFamily="34" charset="-122"/>
                <a:ea typeface="微软雅黑" pitchFamily="34" charset="-122"/>
              </a:rPr>
              <a:t>当前为：</a:t>
            </a:r>
            <a:r>
              <a:rPr lang="en-US" altLang="zh-CN" sz="4000">
                <a:solidFill>
                  <a:schemeClr val="tx2"/>
                </a:solidFill>
                <a:latin typeface="微软雅黑" pitchFamily="34" charset="-122"/>
                <a:ea typeface="微软雅黑" pitchFamily="34" charset="-122"/>
              </a:rPr>
              <a:t>"+i);</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//i++;</a:t>
            </a:r>
            <a:endParaRPr lang="zh-CN"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上述例子如果没有在循环体中改变循环变量的语句，那这个</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循环就变成了一个无限循环。也叫死循环。</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：循环条件恒成立的循环被称为死循环。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174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1747" name="Shape 187"/>
          <p:cNvSpPr>
            <a:spLocks noChangeArrowheads="1"/>
          </p:cNvSpPr>
          <p:nvPr/>
        </p:nvSpPr>
        <p:spPr bwMode="auto">
          <a:xfrm>
            <a:off x="2111375" y="2249488"/>
            <a:ext cx="20148550" cy="52244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(2)do while</a:t>
            </a:r>
            <a:r>
              <a:rPr lang="zh-CN" altLang="en-US" sz="4000">
                <a:solidFill>
                  <a:schemeClr val="tx2"/>
                </a:solidFill>
                <a:latin typeface="微软雅黑" pitchFamily="34" charset="-122"/>
                <a:ea typeface="微软雅黑" pitchFamily="34" charset="-122"/>
              </a:rPr>
              <a:t>循环</a:t>
            </a:r>
          </a:p>
          <a:p>
            <a:pPr hangingPunct="0">
              <a:lnSpc>
                <a:spcPct val="120000"/>
              </a:lnSpc>
            </a:pPr>
            <a:r>
              <a:rPr lang="en-US" altLang="zh-CN" sz="4000">
                <a:solidFill>
                  <a:schemeClr val="tx2"/>
                </a:solidFill>
                <a:latin typeface="微软雅黑" pitchFamily="34" charset="-122"/>
                <a:ea typeface="微软雅黑" pitchFamily="34" charset="-122"/>
              </a:rPr>
              <a:t>	do while</a:t>
            </a:r>
            <a:r>
              <a:rPr lang="zh-CN" altLang="en-US" sz="4000">
                <a:solidFill>
                  <a:schemeClr val="tx2"/>
                </a:solidFill>
                <a:latin typeface="微软雅黑" pitchFamily="34" charset="-122"/>
                <a:ea typeface="微软雅黑" pitchFamily="34" charset="-122"/>
              </a:rPr>
              <a:t>循环和</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循环结构基本相同。唯一不同的是</a:t>
            </a:r>
            <a:r>
              <a:rPr lang="en-US" altLang="zh-CN" sz="4000">
                <a:solidFill>
                  <a:schemeClr val="tx2"/>
                </a:solidFill>
                <a:latin typeface="微软雅黑" pitchFamily="34" charset="-122"/>
                <a:ea typeface="微软雅黑" pitchFamily="34" charset="-122"/>
              </a:rPr>
              <a:t>do while</a:t>
            </a:r>
            <a:r>
              <a:rPr lang="zh-CN" altLang="en-US" sz="4000">
                <a:solidFill>
                  <a:schemeClr val="tx2"/>
                </a:solidFill>
                <a:latin typeface="微软雅黑" pitchFamily="34" charset="-122"/>
                <a:ea typeface="微软雅黑" pitchFamily="34" charset="-122"/>
              </a:rPr>
              <a:t>循环会先将循环体执行一遍后在进行判断。</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zh-CN" altLang="en-US" sz="4000">
                <a:solidFill>
                  <a:schemeClr val="tx2"/>
                </a:solidFill>
                <a:latin typeface="微软雅黑" pitchFamily="34" charset="-122"/>
                <a:ea typeface="微软雅黑" pitchFamily="34" charset="-122"/>
              </a:rPr>
              <a:t>语法：</a:t>
            </a:r>
            <a:r>
              <a:rPr lang="en-US" altLang="zh-CN" sz="4000">
                <a:solidFill>
                  <a:srgbClr val="FF0000"/>
                </a:solidFill>
                <a:latin typeface="微软雅黑" pitchFamily="34" charset="-122"/>
                <a:ea typeface="微软雅黑" pitchFamily="34" charset="-122"/>
              </a:rPr>
              <a:t> do{</a:t>
            </a:r>
          </a:p>
          <a:p>
            <a:pPr hangingPunct="0">
              <a:lnSpc>
                <a:spcPct val="120000"/>
              </a:lnSpc>
            </a:pPr>
            <a:r>
              <a:rPr lang="zh-CN" altLang="en-US" sz="4000">
                <a:solidFill>
                  <a:srgbClr val="FF0000"/>
                </a:solidFill>
                <a:latin typeface="微软雅黑" pitchFamily="34" charset="-122"/>
                <a:ea typeface="微软雅黑" pitchFamily="34" charset="-122"/>
              </a:rPr>
              <a:t>			语句；</a:t>
            </a:r>
          </a:p>
          <a:p>
            <a:pPr hangingPunct="0">
              <a:lnSpc>
                <a:spcPct val="120000"/>
              </a:lnSpc>
            </a:pPr>
            <a:r>
              <a:rPr lang="en-US" altLang="zh-CN" sz="4000">
                <a:solidFill>
                  <a:srgbClr val="FF0000"/>
                </a:solidFill>
                <a:latin typeface="微软雅黑" pitchFamily="34" charset="-122"/>
                <a:ea typeface="微软雅黑" pitchFamily="34" charset="-122"/>
              </a:rPr>
              <a:t>		} while (</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a:t>
            </a:r>
            <a:r>
              <a:rPr lang="en-US" altLang="zh-CN" sz="4000">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t>
            </a:r>
            <a:endParaRPr lang="zh-CN" altLang="en-US" sz="4000">
              <a:solidFill>
                <a:srgbClr val="FF0000"/>
              </a:solidFill>
              <a:latin typeface="微软雅黑" pitchFamily="34" charset="-122"/>
              <a:ea typeface="微软雅黑" pitchFamily="34" charset="-122"/>
            </a:endParaRPr>
          </a:p>
        </p:txBody>
      </p:sp>
      <p:sp>
        <p:nvSpPr>
          <p:cNvPr id="31748" name="Text Box 5"/>
          <p:cNvSpPr txBox="1">
            <a:spLocks noChangeArrowheads="1"/>
          </p:cNvSpPr>
          <p:nvPr/>
        </p:nvSpPr>
        <p:spPr bwMode="auto">
          <a:xfrm>
            <a:off x="2038350" y="8586788"/>
            <a:ext cx="21047075" cy="3749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例：</a:t>
            </a:r>
          </a:p>
          <a:p>
            <a:pPr defTabSz="914400"/>
            <a:r>
              <a:rPr lang="en-US" altLang="zh-CN" sz="4000">
                <a:solidFill>
                  <a:schemeClr val="tx2"/>
                </a:solidFill>
                <a:latin typeface="微软雅黑" pitchFamily="34" charset="-122"/>
                <a:ea typeface="微软雅黑" pitchFamily="34" charset="-122"/>
              </a:rPr>
              <a:t>var i = 0;</a:t>
            </a:r>
          </a:p>
          <a:p>
            <a:pPr defTabSz="914400"/>
            <a:r>
              <a:rPr lang="en-US" altLang="zh-CN" sz="4000">
                <a:solidFill>
                  <a:schemeClr val="tx2"/>
                </a:solidFill>
                <a:latin typeface="微软雅黑" pitchFamily="34" charset="-122"/>
                <a:ea typeface="微软雅黑" pitchFamily="34" charset="-122"/>
              </a:rPr>
              <a:t>do{</a:t>
            </a:r>
          </a:p>
          <a:p>
            <a:pPr defTabSz="914400"/>
            <a:r>
              <a:rPr lang="en-US" altLang="zh-CN" sz="4000">
                <a:solidFill>
                  <a:schemeClr val="tx2"/>
                </a:solidFill>
                <a:latin typeface="微软雅黑" pitchFamily="34" charset="-122"/>
                <a:ea typeface="微软雅黑" pitchFamily="34" charset="-122"/>
              </a:rPr>
              <a:t>	console.log("i</a:t>
            </a:r>
            <a:r>
              <a:rPr lang="zh-CN" altLang="en-US" sz="4000">
                <a:solidFill>
                  <a:schemeClr val="tx2"/>
                </a:solidFill>
                <a:latin typeface="微软雅黑" pitchFamily="34" charset="-122"/>
                <a:ea typeface="微软雅黑" pitchFamily="34" charset="-122"/>
              </a:rPr>
              <a:t>当前为：</a:t>
            </a:r>
            <a:r>
              <a:rPr lang="en-US" altLang="zh-CN" sz="4000">
                <a:solidFill>
                  <a:schemeClr val="tx2"/>
                </a:solidFill>
                <a:latin typeface="微软雅黑" pitchFamily="34" charset="-122"/>
                <a:ea typeface="微软雅黑" pitchFamily="34" charset="-122"/>
              </a:rPr>
              <a:t>"+i);</a:t>
            </a:r>
          </a:p>
          <a:p>
            <a:pPr defTabSz="914400"/>
            <a:r>
              <a:rPr lang="en-US" altLang="zh-CN" sz="4000">
                <a:solidFill>
                  <a:schemeClr val="tx2"/>
                </a:solidFill>
                <a:latin typeface="微软雅黑" pitchFamily="34" charset="-122"/>
                <a:ea typeface="微软雅黑" pitchFamily="34" charset="-122"/>
              </a:rPr>
              <a:t>	i++;</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while(i &lt; 100);</a:t>
            </a:r>
            <a:r>
              <a:rPr lang="zh-CN" altLang="en-US" sz="4000">
                <a:solidFill>
                  <a:schemeClr val="tx2"/>
                </a:solidFill>
                <a:latin typeface="微软雅黑" pitchFamily="34" charset="-122"/>
                <a:ea typeface="微软雅黑" pitchFamily="34" charset="-122"/>
              </a:rPr>
              <a:t>	</a:t>
            </a:r>
          </a:p>
        </p:txBody>
      </p:sp>
      <p:pic>
        <p:nvPicPr>
          <p:cNvPr id="31749" name="Picture 6" descr="u=2596982051,4230818153&amp;fm=21&amp;gp=0"/>
          <p:cNvPicPr>
            <a:picLocks noChangeAspect="1" noChangeArrowheads="1"/>
          </p:cNvPicPr>
          <p:nvPr/>
        </p:nvPicPr>
        <p:blipFill>
          <a:blip r:embed="rId4"/>
          <a:srcRect/>
          <a:stretch>
            <a:fillRect/>
          </a:stretch>
        </p:blipFill>
        <p:spPr bwMode="auto">
          <a:xfrm>
            <a:off x="13941425" y="5129213"/>
            <a:ext cx="5091113" cy="7056437"/>
          </a:xfrm>
          <a:prstGeom prst="rect">
            <a:avLst/>
          </a:prstGeom>
          <a:noFill/>
          <a:ln w="9525">
            <a:noFill/>
            <a:miter lim="8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277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2771" name="Text Box 4"/>
          <p:cNvSpPr txBox="1">
            <a:spLocks noChangeArrowheads="1"/>
          </p:cNvSpPr>
          <p:nvPr/>
        </p:nvSpPr>
        <p:spPr bwMode="auto">
          <a:xfrm>
            <a:off x="2111375" y="2393950"/>
            <a:ext cx="6319838"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do while</a:t>
            </a:r>
            <a:r>
              <a:rPr lang="zh-CN" altLang="en-US" sz="4000">
                <a:solidFill>
                  <a:schemeClr val="tx2"/>
                </a:solidFill>
                <a:latin typeface="微软雅黑" pitchFamily="34" charset="-122"/>
                <a:ea typeface="微软雅黑" pitchFamily="34" charset="-122"/>
              </a:rPr>
              <a:t>循环的注意事项：</a:t>
            </a:r>
          </a:p>
        </p:txBody>
      </p:sp>
      <p:sp>
        <p:nvSpPr>
          <p:cNvPr id="32772" name="Text Box 5"/>
          <p:cNvSpPr txBox="1">
            <a:spLocks noChangeArrowheads="1"/>
          </p:cNvSpPr>
          <p:nvPr/>
        </p:nvSpPr>
        <p:spPr bwMode="auto">
          <a:xfrm>
            <a:off x="2162175" y="3241675"/>
            <a:ext cx="22221825" cy="2530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因为</a:t>
            </a:r>
            <a:r>
              <a:rPr lang="en-US" altLang="zh-CN" sz="4000">
                <a:solidFill>
                  <a:schemeClr val="tx2"/>
                </a:solidFill>
                <a:latin typeface="微软雅黑" pitchFamily="34" charset="-122"/>
                <a:ea typeface="微软雅黑" pitchFamily="34" charset="-122"/>
              </a:rPr>
              <a:t>do while</a:t>
            </a:r>
            <a:r>
              <a:rPr lang="zh-CN" altLang="en-US" sz="4000">
                <a:solidFill>
                  <a:schemeClr val="tx2"/>
                </a:solidFill>
                <a:latin typeface="微软雅黑" pitchFamily="34" charset="-122"/>
                <a:ea typeface="微软雅黑" pitchFamily="34" charset="-122"/>
              </a:rPr>
              <a:t>循环是先执行循环体，因此</a:t>
            </a:r>
            <a:r>
              <a:rPr lang="en-US" altLang="zh-CN" sz="4000">
                <a:solidFill>
                  <a:schemeClr val="tx2"/>
                </a:solidFill>
                <a:latin typeface="微软雅黑" pitchFamily="34" charset="-122"/>
                <a:ea typeface="微软雅黑" pitchFamily="34" charset="-122"/>
              </a:rPr>
              <a:t>do while</a:t>
            </a:r>
            <a:r>
              <a:rPr lang="zh-CN" altLang="en-US" sz="4000">
                <a:solidFill>
                  <a:schemeClr val="tx2"/>
                </a:solidFill>
                <a:latin typeface="微软雅黑" pitchFamily="34" charset="-122"/>
                <a:ea typeface="微软雅黑" pitchFamily="34" charset="-122"/>
              </a:rPr>
              <a:t>循环不管循环条件真假，最少执行次数为</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(2)do while</a:t>
            </a:r>
            <a:r>
              <a:rPr lang="zh-CN" altLang="en-US" sz="4000">
                <a:solidFill>
                  <a:schemeClr val="tx2"/>
                </a:solidFill>
                <a:latin typeface="微软雅黑" pitchFamily="34" charset="-122"/>
                <a:ea typeface="微软雅黑" pitchFamily="34" charset="-122"/>
              </a:rPr>
              <a:t>循环之所以能结束，是因为每次循环执行的过程中都会改变循环变量。</a:t>
            </a:r>
          </a:p>
          <a:p>
            <a:pPr defTabSz="914400"/>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如果循环体中只有一条语句，那么大括号可以不写。当然我不推荐。</a:t>
            </a:r>
          </a:p>
          <a:p>
            <a:pPr defTabSz="914400"/>
            <a:r>
              <a:rPr lang="en-US" altLang="zh-CN" sz="4000">
                <a:solidFill>
                  <a:schemeClr val="tx2"/>
                </a:solidFill>
                <a:latin typeface="微软雅黑" pitchFamily="34" charset="-122"/>
                <a:ea typeface="微软雅黑" pitchFamily="34" charset="-122"/>
              </a:rPr>
              <a:t>(4)</a:t>
            </a:r>
            <a:r>
              <a:rPr lang="en-US" altLang="zh-CN" sz="4000">
                <a:solidFill>
                  <a:srgbClr val="FF0000"/>
                </a:solidFill>
                <a:latin typeface="微软雅黑" pitchFamily="34" charset="-122"/>
                <a:ea typeface="微软雅黑" pitchFamily="34" charset="-122"/>
              </a:rPr>
              <a:t>do while</a:t>
            </a:r>
            <a:r>
              <a:rPr lang="zh-CN" altLang="en-US" sz="4000">
                <a:solidFill>
                  <a:srgbClr val="FF0000"/>
                </a:solidFill>
                <a:latin typeface="微软雅黑" pitchFamily="34" charset="-122"/>
                <a:ea typeface="微软雅黑" pitchFamily="34" charset="-122"/>
              </a:rPr>
              <a:t>循环结构末尾必须加分号！</a:t>
            </a:r>
          </a:p>
        </p:txBody>
      </p:sp>
      <p:sp>
        <p:nvSpPr>
          <p:cNvPr id="32773" name="Text Box 7"/>
          <p:cNvSpPr txBox="1">
            <a:spLocks noChangeArrowheads="1"/>
          </p:cNvSpPr>
          <p:nvPr/>
        </p:nvSpPr>
        <p:spPr bwMode="auto">
          <a:xfrm>
            <a:off x="2111375" y="6786563"/>
            <a:ext cx="21047075" cy="3749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例：</a:t>
            </a:r>
          </a:p>
          <a:p>
            <a:pPr defTabSz="914400"/>
            <a:r>
              <a:rPr lang="en-US" altLang="zh-CN" sz="4000">
                <a:solidFill>
                  <a:schemeClr val="tx2"/>
                </a:solidFill>
                <a:latin typeface="微软雅黑" pitchFamily="34" charset="-122"/>
                <a:ea typeface="微软雅黑" pitchFamily="34" charset="-122"/>
              </a:rPr>
              <a:t>var i = 0;</a:t>
            </a:r>
          </a:p>
          <a:p>
            <a:pPr defTabSz="914400"/>
            <a:r>
              <a:rPr lang="en-US" altLang="zh-CN" sz="4000">
                <a:solidFill>
                  <a:schemeClr val="tx2"/>
                </a:solidFill>
                <a:latin typeface="微软雅黑" pitchFamily="34" charset="-122"/>
                <a:ea typeface="微软雅黑" pitchFamily="34" charset="-122"/>
              </a:rPr>
              <a:t>do{</a:t>
            </a:r>
          </a:p>
          <a:p>
            <a:pPr defTabSz="914400"/>
            <a:r>
              <a:rPr lang="en-US" altLang="zh-CN" sz="4000">
                <a:solidFill>
                  <a:schemeClr val="tx2"/>
                </a:solidFill>
                <a:latin typeface="微软雅黑" pitchFamily="34" charset="-122"/>
                <a:ea typeface="微软雅黑" pitchFamily="34" charset="-122"/>
              </a:rPr>
              <a:t>	console.log("i</a:t>
            </a:r>
            <a:r>
              <a:rPr lang="zh-CN" altLang="en-US" sz="4000">
                <a:solidFill>
                  <a:schemeClr val="tx2"/>
                </a:solidFill>
                <a:latin typeface="微软雅黑" pitchFamily="34" charset="-122"/>
                <a:ea typeface="微软雅黑" pitchFamily="34" charset="-122"/>
              </a:rPr>
              <a:t>当前为：</a:t>
            </a:r>
            <a:r>
              <a:rPr lang="en-US" altLang="zh-CN" sz="4000">
                <a:solidFill>
                  <a:schemeClr val="tx2"/>
                </a:solidFill>
                <a:latin typeface="微软雅黑" pitchFamily="34" charset="-122"/>
                <a:ea typeface="微软雅黑" pitchFamily="34" charset="-122"/>
              </a:rPr>
              <a:t>"+i);</a:t>
            </a:r>
          </a:p>
          <a:p>
            <a:pPr defTabSz="914400"/>
            <a:r>
              <a:rPr lang="en-US" altLang="zh-CN" sz="4000">
                <a:solidFill>
                  <a:schemeClr val="tx2"/>
                </a:solidFill>
                <a:latin typeface="微软雅黑" pitchFamily="34" charset="-122"/>
                <a:ea typeface="微软雅黑" pitchFamily="34" charset="-122"/>
              </a:rPr>
              <a:t>	i++;</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while(i &lt; 100)</a:t>
            </a:r>
            <a:r>
              <a:rPr lang="en-US" altLang="zh-CN" sz="4000">
                <a:solidFill>
                  <a:srgbClr val="FF0000"/>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	</a:t>
            </a:r>
          </a:p>
        </p:txBody>
      </p:sp>
      <p:sp>
        <p:nvSpPr>
          <p:cNvPr id="32774" name="Rectangle 8"/>
          <p:cNvSpPr>
            <a:spLocks noChangeArrowheads="1"/>
          </p:cNvSpPr>
          <p:nvPr/>
        </p:nvSpPr>
        <p:spPr bwMode="auto">
          <a:xfrm>
            <a:off x="5638800" y="9737725"/>
            <a:ext cx="647700" cy="936625"/>
          </a:xfrm>
          <a:prstGeom prst="rect">
            <a:avLst/>
          </a:prstGeom>
          <a:noFill/>
          <a:ln w="76200">
            <a:solidFill>
              <a:srgbClr val="FF0000"/>
            </a:solidFill>
            <a:miter lim="800000"/>
            <a:headEnd/>
            <a:tailEnd/>
          </a:ln>
        </p:spPr>
        <p:txBody>
          <a:bodyPr wrap="none" anchor="ctr"/>
          <a:lstStyle/>
          <a:p>
            <a:endParaRPr lang="zh-CN" altLang="en-US">
              <a:ea typeface="新宋体" pitchFamily="49" charset="-122"/>
            </a:endParaRPr>
          </a:p>
        </p:txBody>
      </p:sp>
      <p:sp>
        <p:nvSpPr>
          <p:cNvPr id="32775" name="Line 9"/>
          <p:cNvSpPr>
            <a:spLocks noChangeShapeType="1"/>
          </p:cNvSpPr>
          <p:nvPr/>
        </p:nvSpPr>
        <p:spPr bwMode="auto">
          <a:xfrm>
            <a:off x="10968038" y="5418138"/>
            <a:ext cx="2087562" cy="0"/>
          </a:xfrm>
          <a:prstGeom prst="line">
            <a:avLst/>
          </a:prstGeom>
          <a:noFill/>
          <a:ln w="9525">
            <a:solidFill>
              <a:srgbClr val="FF0000"/>
            </a:solidFill>
            <a:round/>
            <a:headEnd/>
            <a:tailEnd/>
          </a:ln>
        </p:spPr>
        <p:txBody>
          <a:bodyPr/>
          <a:lstStyle/>
          <a:p>
            <a:endParaRPr lang="zh-CN" altLang="en-US"/>
          </a:p>
        </p:txBody>
      </p:sp>
      <p:sp>
        <p:nvSpPr>
          <p:cNvPr id="32776" name="Line 10"/>
          <p:cNvSpPr>
            <a:spLocks noChangeShapeType="1"/>
          </p:cNvSpPr>
          <p:nvPr/>
        </p:nvSpPr>
        <p:spPr bwMode="auto">
          <a:xfrm>
            <a:off x="13055600" y="5418138"/>
            <a:ext cx="0" cy="4824412"/>
          </a:xfrm>
          <a:prstGeom prst="line">
            <a:avLst/>
          </a:prstGeom>
          <a:noFill/>
          <a:ln w="9525">
            <a:solidFill>
              <a:srgbClr val="FF0000"/>
            </a:solidFill>
            <a:round/>
            <a:headEnd/>
            <a:tailEnd/>
          </a:ln>
        </p:spPr>
        <p:txBody>
          <a:bodyPr/>
          <a:lstStyle/>
          <a:p>
            <a:endParaRPr lang="zh-CN" altLang="en-US"/>
          </a:p>
        </p:txBody>
      </p:sp>
      <p:sp>
        <p:nvSpPr>
          <p:cNvPr id="32777" name="Line 11"/>
          <p:cNvSpPr>
            <a:spLocks noChangeShapeType="1"/>
          </p:cNvSpPr>
          <p:nvPr/>
        </p:nvSpPr>
        <p:spPr bwMode="auto">
          <a:xfrm flipH="1">
            <a:off x="6646863" y="10242550"/>
            <a:ext cx="6408737" cy="0"/>
          </a:xfrm>
          <a:prstGeom prst="line">
            <a:avLst/>
          </a:prstGeom>
          <a:noFill/>
          <a:ln w="9525">
            <a:solidFill>
              <a:srgbClr val="FF0000"/>
            </a:solidFill>
            <a:round/>
            <a:headEnd/>
            <a:tailEnd type="triangle" w="med" len="med"/>
          </a:ln>
        </p:spPr>
        <p:txBody>
          <a:bodyPr/>
          <a:lstStyle/>
          <a:p>
            <a:endParaRPr lang="zh-CN"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379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3795" name="Shape 187"/>
          <p:cNvSpPr>
            <a:spLocks noChangeArrowheads="1"/>
          </p:cNvSpPr>
          <p:nvPr/>
        </p:nvSpPr>
        <p:spPr bwMode="auto">
          <a:xfrm>
            <a:off x="2111375" y="2249488"/>
            <a:ext cx="20148550" cy="595630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(3)for</a:t>
            </a:r>
            <a:r>
              <a:rPr lang="zh-CN" altLang="en-US" sz="4000">
                <a:solidFill>
                  <a:schemeClr val="tx2"/>
                </a:solidFill>
                <a:latin typeface="微软雅黑" pitchFamily="34" charset="-122"/>
                <a:ea typeface="微软雅黑" pitchFamily="34" charset="-122"/>
              </a:rPr>
              <a:t>循环</a:t>
            </a:r>
          </a:p>
          <a:p>
            <a:pPr hangingPunct="0">
              <a:lnSpc>
                <a:spcPct val="120000"/>
              </a:lnSpc>
            </a:pPr>
            <a:r>
              <a:rPr lang="en-US" altLang="zh-CN" sz="4000">
                <a:solidFill>
                  <a:schemeClr val="tx2"/>
                </a:solidFill>
                <a:latin typeface="微软雅黑" pitchFamily="34" charset="-122"/>
                <a:ea typeface="微软雅黑" pitchFamily="34" charset="-122"/>
              </a:rPr>
              <a:t>	for</a:t>
            </a:r>
            <a:r>
              <a:rPr lang="zh-CN" altLang="en-US" sz="4000">
                <a:solidFill>
                  <a:schemeClr val="tx2"/>
                </a:solidFill>
                <a:latin typeface="微软雅黑" pitchFamily="34" charset="-122"/>
                <a:ea typeface="微软雅黑" pitchFamily="34" charset="-122"/>
              </a:rPr>
              <a:t>循环是循环中使用的较为广泛的一种循环结构。</a:t>
            </a:r>
          </a:p>
          <a:p>
            <a:pPr hangingPunct="0">
              <a:lnSpc>
                <a:spcPct val="120000"/>
              </a:lnSpc>
            </a:pPr>
            <a:r>
              <a:rPr lang="en-US" altLang="zh-CN" sz="4000">
                <a:solidFill>
                  <a:schemeClr val="tx2"/>
                </a:solidFill>
                <a:latin typeface="微软雅黑" pitchFamily="34" charset="-122"/>
                <a:ea typeface="微软雅黑" pitchFamily="34" charset="-122"/>
              </a:rPr>
              <a:t>	for</a:t>
            </a:r>
            <a:r>
              <a:rPr lang="zh-CN" altLang="en-US" sz="4000">
                <a:solidFill>
                  <a:schemeClr val="tx2"/>
                </a:solidFill>
                <a:latin typeface="微软雅黑" pitchFamily="34" charset="-122"/>
                <a:ea typeface="微软雅黑" pitchFamily="34" charset="-122"/>
              </a:rPr>
              <a:t>循环分两种，一种叫做标准</a:t>
            </a:r>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循环，一种叫做快速遍历。而我们通常意义上的</a:t>
            </a:r>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循环指的是标准</a:t>
            </a:r>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循环</a:t>
            </a:r>
          </a:p>
          <a:p>
            <a:pPr hangingPunct="0">
              <a:lnSpc>
                <a:spcPct val="120000"/>
              </a:lnSpc>
            </a:pPr>
            <a:r>
              <a:rPr lang="zh-CN" altLang="en-US" sz="4000">
                <a:solidFill>
                  <a:schemeClr val="tx2"/>
                </a:solidFill>
                <a:latin typeface="微软雅黑" pitchFamily="34" charset="-122"/>
                <a:ea typeface="微软雅黑" pitchFamily="34" charset="-122"/>
              </a:rPr>
              <a:t>	</a:t>
            </a:r>
          </a:p>
          <a:p>
            <a:pPr hangingPunct="0">
              <a:lnSpc>
                <a:spcPct val="120000"/>
              </a:lnSpc>
            </a:pPr>
            <a:r>
              <a:rPr lang="zh-CN" altLang="en-US" sz="4000">
                <a:solidFill>
                  <a:schemeClr val="tx2"/>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 for(</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1</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3){</a:t>
            </a:r>
          </a:p>
          <a:p>
            <a:pPr hangingPunct="0">
              <a:lnSpc>
                <a:spcPct val="120000"/>
              </a:lnSpc>
            </a:pPr>
            <a:r>
              <a:rPr lang="zh-CN" altLang="en-US" sz="4000">
                <a:solidFill>
                  <a:srgbClr val="FF0000"/>
                </a:solidFill>
                <a:latin typeface="微软雅黑" pitchFamily="34" charset="-122"/>
                <a:ea typeface="微软雅黑" pitchFamily="34" charset="-122"/>
              </a:rPr>
              <a:t>				循环体</a:t>
            </a:r>
            <a:r>
              <a:rPr lang="en-US" altLang="zh-CN" sz="4000">
                <a:solidFill>
                  <a:srgbClr val="FF0000"/>
                </a:solidFill>
                <a:latin typeface="微软雅黑" pitchFamily="34" charset="-122"/>
                <a:ea typeface="微软雅黑" pitchFamily="34" charset="-122"/>
              </a:rPr>
              <a:t>;</a:t>
            </a:r>
          </a:p>
          <a:p>
            <a:pPr hangingPunct="0">
              <a:lnSpc>
                <a:spcPct val="120000"/>
              </a:lnSpc>
            </a:pPr>
            <a:r>
              <a:rPr lang="en-US" altLang="zh-CN" sz="4000">
                <a:solidFill>
                  <a:srgbClr val="FF0000"/>
                </a:solidFill>
                <a:latin typeface="微软雅黑" pitchFamily="34" charset="-122"/>
                <a:ea typeface="微软雅黑" pitchFamily="34" charset="-122"/>
              </a:rPr>
              <a:t>			}</a:t>
            </a:r>
            <a:endParaRPr lang="zh-CN" altLang="en-US" sz="4000">
              <a:solidFill>
                <a:srgbClr val="FF0000"/>
              </a:solidFill>
              <a:latin typeface="微软雅黑" pitchFamily="34" charset="-122"/>
              <a:ea typeface="微软雅黑" pitchFamily="34" charset="-122"/>
            </a:endParaRPr>
          </a:p>
        </p:txBody>
      </p:sp>
      <p:sp>
        <p:nvSpPr>
          <p:cNvPr id="33796" name="Text Box 5"/>
          <p:cNvSpPr txBox="1">
            <a:spLocks noChangeArrowheads="1"/>
          </p:cNvSpPr>
          <p:nvPr/>
        </p:nvSpPr>
        <p:spPr bwMode="auto">
          <a:xfrm>
            <a:off x="2038350" y="9123363"/>
            <a:ext cx="21818600" cy="4359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for(var num = 0; num&lt;10; num++){</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console.log(num);</a:t>
            </a:r>
          </a:p>
          <a:p>
            <a:pPr defTabSz="914400"/>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上述代码的含义是：</a:t>
            </a:r>
          </a:p>
          <a:p>
            <a:pPr defTabSz="914400"/>
            <a:r>
              <a:rPr lang="en-US" altLang="zh-CN" sz="4000">
                <a:solidFill>
                  <a:schemeClr val="tx2"/>
                </a:solidFill>
                <a:latin typeface="微软雅黑" pitchFamily="34" charset="-122"/>
                <a:ea typeface="微软雅黑" pitchFamily="34" charset="-122"/>
              </a:rPr>
              <a:t>a.</a:t>
            </a:r>
            <a:r>
              <a:rPr lang="zh-CN" altLang="en-US" sz="4000">
                <a:solidFill>
                  <a:schemeClr val="tx2"/>
                </a:solidFill>
                <a:latin typeface="微软雅黑" pitchFamily="34" charset="-122"/>
                <a:ea typeface="微软雅黑" pitchFamily="34" charset="-122"/>
              </a:rPr>
              <a:t>首先执行表达式</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，进行循环变量</a:t>
            </a:r>
            <a:r>
              <a:rPr lang="en-US" altLang="zh-CN" sz="4000">
                <a:solidFill>
                  <a:schemeClr val="tx2"/>
                </a:solidFill>
                <a:latin typeface="微软雅黑" pitchFamily="34" charset="-122"/>
                <a:ea typeface="微软雅黑" pitchFamily="34" charset="-122"/>
              </a:rPr>
              <a:t>num</a:t>
            </a:r>
            <a:r>
              <a:rPr lang="zh-CN" altLang="en-US" sz="4000">
                <a:solidFill>
                  <a:schemeClr val="tx2"/>
                </a:solidFill>
                <a:latin typeface="微软雅黑" pitchFamily="34" charset="-122"/>
                <a:ea typeface="微软雅黑" pitchFamily="34" charset="-122"/>
              </a:rPr>
              <a:t>的初始化</a:t>
            </a:r>
          </a:p>
          <a:p>
            <a:pPr defTabSz="914400"/>
            <a:r>
              <a:rPr lang="en-US" altLang="zh-CN" sz="4000">
                <a:solidFill>
                  <a:schemeClr val="tx2"/>
                </a:solidFill>
                <a:latin typeface="微软雅黑" pitchFamily="34" charset="-122"/>
                <a:ea typeface="微软雅黑" pitchFamily="34" charset="-122"/>
              </a:rPr>
              <a:t>b.</a:t>
            </a:r>
            <a:r>
              <a:rPr lang="zh-CN" altLang="en-US" sz="4000">
                <a:solidFill>
                  <a:schemeClr val="tx2"/>
                </a:solidFill>
                <a:latin typeface="微软雅黑" pitchFamily="34" charset="-122"/>
                <a:ea typeface="微软雅黑" pitchFamily="34" charset="-122"/>
              </a:rPr>
              <a:t>然后判断表达式</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结果是否为真，如果为真，执行循环体。否则就跳出循环。</a:t>
            </a:r>
          </a:p>
          <a:p>
            <a:pPr defTabSz="914400"/>
            <a:r>
              <a:rPr lang="en-US" altLang="zh-CN" sz="4000">
                <a:solidFill>
                  <a:schemeClr val="tx2"/>
                </a:solidFill>
                <a:latin typeface="微软雅黑" pitchFamily="34" charset="-122"/>
                <a:ea typeface="微软雅黑" pitchFamily="34" charset="-122"/>
              </a:rPr>
              <a:t>c.</a:t>
            </a:r>
            <a:r>
              <a:rPr lang="zh-CN" altLang="en-US" sz="4000">
                <a:solidFill>
                  <a:schemeClr val="tx2"/>
                </a:solidFill>
                <a:latin typeface="微软雅黑" pitchFamily="34" charset="-122"/>
                <a:ea typeface="微软雅黑" pitchFamily="34" charset="-122"/>
              </a:rPr>
              <a:t>当表达式</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结果为真，并且循环体执行完毕后，执行表达式</a:t>
            </a:r>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，然后重复步骤</a:t>
            </a:r>
            <a:r>
              <a:rPr lang="en-US" altLang="zh-CN" sz="4000">
                <a:solidFill>
                  <a:schemeClr val="tx2"/>
                </a:solidFill>
                <a:latin typeface="微软雅黑" pitchFamily="34" charset="-122"/>
                <a:ea typeface="微软雅黑" pitchFamily="34" charset="-122"/>
              </a:rPr>
              <a:t>b</a:t>
            </a:r>
            <a:r>
              <a:rPr lang="zh-CN" altLang="en-US"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481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4819" name="Shape 199"/>
          <p:cNvSpPr>
            <a:spLocks noChangeArrowheads="1"/>
          </p:cNvSpPr>
          <p:nvPr/>
        </p:nvSpPr>
        <p:spPr bwMode="auto">
          <a:xfrm>
            <a:off x="1319213" y="2281238"/>
            <a:ext cx="20148550" cy="6688137"/>
          </a:xfrm>
          <a:prstGeom prst="rect">
            <a:avLst/>
          </a:prstGeom>
          <a:noFill/>
          <a:ln w="12700">
            <a:noFill/>
            <a:miter lim="400000"/>
            <a:headEnd/>
            <a:tailEnd/>
          </a:ln>
        </p:spPr>
        <p:txBody>
          <a:bodyPr lIns="50800" tIns="50800" rIns="50800" bIns="50800">
            <a:spAutoFit/>
          </a:bodyPr>
          <a:lstStyle/>
          <a:p>
            <a:pPr marL="0" lvl="4" indent="914400" hangingPunct="0">
              <a:lnSpc>
                <a:spcPct val="120000"/>
              </a:lnSpc>
            </a:pPr>
            <a:r>
              <a:rPr lang="en-US" altLang="zh-CN" sz="4000">
                <a:solidFill>
                  <a:srgbClr val="53585F"/>
                </a:solidFill>
                <a:latin typeface="微软雅黑" pitchFamily="34" charset="-122"/>
                <a:ea typeface="微软雅黑" pitchFamily="34" charset="-122"/>
              </a:rPr>
              <a:t>for(</a:t>
            </a:r>
            <a:r>
              <a:rPr lang="zh-CN" altLang="en-US" sz="4000">
                <a:solidFill>
                  <a:srgbClr val="53585F"/>
                </a:solidFill>
                <a:latin typeface="微软雅黑" pitchFamily="34" charset="-122"/>
                <a:ea typeface="微软雅黑" pitchFamily="34" charset="-122"/>
              </a:rPr>
              <a:t>表达式</a:t>
            </a:r>
            <a:r>
              <a:rPr lang="en-US" altLang="zh-CN" sz="4000">
                <a:solidFill>
                  <a:srgbClr val="53585F"/>
                </a:solidFill>
                <a:latin typeface="微软雅黑" pitchFamily="34" charset="-122"/>
                <a:ea typeface="微软雅黑" pitchFamily="34" charset="-122"/>
              </a:rPr>
              <a:t>1; </a:t>
            </a:r>
            <a:r>
              <a:rPr lang="zh-CN" altLang="en-US" sz="4000">
                <a:solidFill>
                  <a:srgbClr val="53585F"/>
                </a:solidFill>
                <a:latin typeface="微软雅黑" pitchFamily="34" charset="-122"/>
                <a:ea typeface="微软雅黑" pitchFamily="34" charset="-122"/>
              </a:rPr>
              <a:t>表达式</a:t>
            </a:r>
            <a:r>
              <a:rPr lang="en-US" altLang="zh-CN" sz="4000">
                <a:solidFill>
                  <a:srgbClr val="53585F"/>
                </a:solidFill>
                <a:latin typeface="微软雅黑" pitchFamily="34" charset="-122"/>
                <a:ea typeface="微软雅黑" pitchFamily="34" charset="-122"/>
              </a:rPr>
              <a:t>2; </a:t>
            </a:r>
            <a:r>
              <a:rPr lang="zh-CN" altLang="en-US" sz="4000">
                <a:solidFill>
                  <a:srgbClr val="53585F"/>
                </a:solidFill>
                <a:latin typeface="微软雅黑" pitchFamily="34" charset="-122"/>
                <a:ea typeface="微软雅黑" pitchFamily="34" charset="-122"/>
              </a:rPr>
              <a:t>表达式</a:t>
            </a:r>
            <a:r>
              <a:rPr lang="en-US" altLang="zh-CN" sz="4000">
                <a:solidFill>
                  <a:srgbClr val="53585F"/>
                </a:solidFill>
                <a:latin typeface="微软雅黑" pitchFamily="34" charset="-122"/>
                <a:ea typeface="微软雅黑" pitchFamily="34" charset="-122"/>
              </a:rPr>
              <a:t>3) {</a:t>
            </a:r>
          </a:p>
          <a:p>
            <a:pPr marL="0" lvl="4" indent="914400" hangingPunct="0">
              <a:lnSpc>
                <a:spcPct val="120000"/>
              </a:lnSpc>
            </a:pPr>
            <a:r>
              <a:rPr lang="en-US" altLang="zh-CN" sz="4000">
                <a:solidFill>
                  <a:srgbClr val="53585F"/>
                </a:solidFill>
                <a:latin typeface="微软雅黑" pitchFamily="34" charset="-122"/>
                <a:ea typeface="微软雅黑" pitchFamily="34" charset="-122"/>
              </a:rPr>
              <a:t>      </a:t>
            </a:r>
            <a:r>
              <a:rPr lang="zh-CN" altLang="en-US" sz="4000">
                <a:solidFill>
                  <a:srgbClr val="53585F"/>
                </a:solidFill>
                <a:latin typeface="微软雅黑" pitchFamily="34" charset="-122"/>
                <a:ea typeface="微软雅黑" pitchFamily="34" charset="-122"/>
              </a:rPr>
              <a:t>循环体； </a:t>
            </a:r>
          </a:p>
          <a:p>
            <a:pPr marL="0" lvl="4" indent="914400" hangingPunct="0">
              <a:lnSpc>
                <a:spcPct val="120000"/>
              </a:lnSpc>
            </a:pPr>
            <a:r>
              <a:rPr lang="en-US" altLang="zh-CN" sz="4000">
                <a:solidFill>
                  <a:srgbClr val="53585F"/>
                </a:solidFill>
                <a:latin typeface="微软雅黑" pitchFamily="34" charset="-122"/>
                <a:ea typeface="微软雅黑" pitchFamily="34" charset="-122"/>
              </a:rPr>
              <a:t>}</a:t>
            </a:r>
          </a:p>
          <a:p>
            <a:pPr marL="0" lvl="4" indent="914400" hangingPunct="0">
              <a:lnSpc>
                <a:spcPct val="120000"/>
              </a:lnSpc>
            </a:pPr>
            <a:endParaRPr lang="en-US" altLang="zh-CN" sz="4000">
              <a:solidFill>
                <a:srgbClr val="53585F"/>
              </a:solidFill>
              <a:latin typeface="微软雅黑" pitchFamily="34" charset="-122"/>
              <a:ea typeface="微软雅黑" pitchFamily="34" charset="-122"/>
            </a:endParaRPr>
          </a:p>
          <a:p>
            <a:pPr marL="0" lvl="4" indent="914400" hangingPunct="0">
              <a:lnSpc>
                <a:spcPct val="120000"/>
              </a:lnSpc>
            </a:pPr>
            <a:r>
              <a:rPr lang="zh-CN" altLang="en-US" sz="4000">
                <a:solidFill>
                  <a:srgbClr val="53585F"/>
                </a:solidFill>
                <a:latin typeface="微软雅黑" pitchFamily="34" charset="-122"/>
                <a:ea typeface="微软雅黑" pitchFamily="34" charset="-122"/>
              </a:rPr>
              <a:t>表达式</a:t>
            </a:r>
            <a:r>
              <a:rPr lang="en-US" altLang="zh-CN" sz="4000">
                <a:solidFill>
                  <a:srgbClr val="53585F"/>
                </a:solidFill>
                <a:latin typeface="微软雅黑" pitchFamily="34" charset="-122"/>
                <a:ea typeface="微软雅黑" pitchFamily="34" charset="-122"/>
              </a:rPr>
              <a:t>1</a:t>
            </a:r>
            <a:r>
              <a:rPr lang="zh-CN" altLang="en-US" sz="4000">
                <a:solidFill>
                  <a:srgbClr val="53585F"/>
                </a:solidFill>
                <a:latin typeface="微软雅黑" pitchFamily="34" charset="-122"/>
                <a:ea typeface="微软雅黑" pitchFamily="34" charset="-122"/>
              </a:rPr>
              <a:t>：确定循环的初始值，只在循环开始时执行一次。</a:t>
            </a:r>
          </a:p>
          <a:p>
            <a:pPr marL="0" lvl="4" indent="914400" hangingPunct="0">
              <a:lnSpc>
                <a:spcPct val="120000"/>
              </a:lnSpc>
            </a:pPr>
            <a:endParaRPr lang="zh-CN" altLang="en-US" sz="4000">
              <a:solidFill>
                <a:srgbClr val="53585F"/>
              </a:solidFill>
              <a:latin typeface="微软雅黑" pitchFamily="34" charset="-122"/>
              <a:ea typeface="微软雅黑" pitchFamily="34" charset="-122"/>
            </a:endParaRPr>
          </a:p>
          <a:p>
            <a:pPr marL="0" lvl="4" indent="914400" hangingPunct="0">
              <a:lnSpc>
                <a:spcPct val="120000"/>
              </a:lnSpc>
            </a:pPr>
            <a:r>
              <a:rPr lang="zh-CN" altLang="en-US" sz="4000">
                <a:solidFill>
                  <a:srgbClr val="53585F"/>
                </a:solidFill>
                <a:latin typeface="微软雅黑" pitchFamily="34" charset="-122"/>
                <a:ea typeface="微软雅黑" pitchFamily="34" charset="-122"/>
              </a:rPr>
              <a:t>表达式</a:t>
            </a:r>
            <a:r>
              <a:rPr lang="en-US" altLang="zh-CN" sz="4000">
                <a:solidFill>
                  <a:srgbClr val="53585F"/>
                </a:solidFill>
                <a:latin typeface="微软雅黑" pitchFamily="34" charset="-122"/>
                <a:ea typeface="微软雅黑" pitchFamily="34" charset="-122"/>
              </a:rPr>
              <a:t>2</a:t>
            </a:r>
            <a:r>
              <a:rPr lang="zh-CN" altLang="en-US" sz="4000">
                <a:solidFill>
                  <a:srgbClr val="53585F"/>
                </a:solidFill>
                <a:latin typeface="微软雅黑" pitchFamily="34" charset="-122"/>
                <a:ea typeface="微软雅黑" pitchFamily="34" charset="-122"/>
              </a:rPr>
              <a:t>：检查循环条件，只要为真就进行后续操作。</a:t>
            </a:r>
          </a:p>
          <a:p>
            <a:pPr marL="0" lvl="4" indent="914400" hangingPunct="0">
              <a:lnSpc>
                <a:spcPct val="120000"/>
              </a:lnSpc>
            </a:pPr>
            <a:endParaRPr lang="zh-CN" altLang="en-US" sz="4000">
              <a:solidFill>
                <a:srgbClr val="53585F"/>
              </a:solidFill>
              <a:latin typeface="微软雅黑" pitchFamily="34" charset="-122"/>
              <a:ea typeface="微软雅黑" pitchFamily="34" charset="-122"/>
            </a:endParaRPr>
          </a:p>
          <a:p>
            <a:pPr marL="0" lvl="4" indent="914400" hangingPunct="0">
              <a:lnSpc>
                <a:spcPct val="120000"/>
              </a:lnSpc>
            </a:pPr>
            <a:r>
              <a:rPr lang="zh-CN" altLang="en-US" sz="4000">
                <a:solidFill>
                  <a:srgbClr val="53585F"/>
                </a:solidFill>
                <a:latin typeface="微软雅黑" pitchFamily="34" charset="-122"/>
                <a:ea typeface="微软雅黑" pitchFamily="34" charset="-122"/>
              </a:rPr>
              <a:t>表达式</a:t>
            </a:r>
            <a:r>
              <a:rPr lang="en-US" altLang="zh-CN" sz="4000">
                <a:solidFill>
                  <a:srgbClr val="53585F"/>
                </a:solidFill>
                <a:latin typeface="微软雅黑" pitchFamily="34" charset="-122"/>
                <a:ea typeface="微软雅黑" pitchFamily="34" charset="-122"/>
              </a:rPr>
              <a:t>3</a:t>
            </a:r>
            <a:r>
              <a:rPr lang="zh-CN" altLang="en-US" sz="4000">
                <a:solidFill>
                  <a:srgbClr val="53585F"/>
                </a:solidFill>
                <a:latin typeface="微软雅黑" pitchFamily="34" charset="-122"/>
                <a:ea typeface="微软雅黑" pitchFamily="34" charset="-122"/>
              </a:rPr>
              <a:t>：完成后续操作，然后返回上一步，再一次检查循环条件。</a:t>
            </a:r>
          </a:p>
        </p:txBody>
      </p:sp>
      <p:pic>
        <p:nvPicPr>
          <p:cNvPr id="34820" name="t.jpg"/>
          <p:cNvPicPr>
            <a:picLocks noChangeAspect="1"/>
          </p:cNvPicPr>
          <p:nvPr/>
        </p:nvPicPr>
        <p:blipFill>
          <a:blip r:embed="rId4"/>
          <a:srcRect/>
          <a:stretch>
            <a:fillRect/>
          </a:stretch>
        </p:blipFill>
        <p:spPr bwMode="auto">
          <a:xfrm>
            <a:off x="17592675" y="520700"/>
            <a:ext cx="6445250" cy="12169775"/>
          </a:xfrm>
          <a:prstGeom prst="rect">
            <a:avLst/>
          </a:prstGeom>
          <a:noFill/>
          <a:ln w="12700">
            <a:noFill/>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741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7411" name="Shape 132"/>
          <p:cNvSpPr>
            <a:spLocks noChangeArrowheads="1"/>
          </p:cNvSpPr>
          <p:nvPr/>
        </p:nvSpPr>
        <p:spPr bwMode="auto">
          <a:xfrm>
            <a:off x="3619500" y="9974263"/>
            <a:ext cx="9304338" cy="558800"/>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3000">
                <a:solidFill>
                  <a:srgbClr val="FFFFFF"/>
                </a:solidFill>
                <a:latin typeface="Helvetica Light"/>
              </a:rPr>
              <a:t>更具行业竞争力       更高薪酬       更好的职业进阶发展</a:t>
            </a:r>
          </a:p>
        </p:txBody>
      </p:sp>
      <p:sp>
        <p:nvSpPr>
          <p:cNvPr id="17412" name="Shape 133"/>
          <p:cNvSpPr>
            <a:spLocks noChangeArrowheads="1"/>
          </p:cNvSpPr>
          <p:nvPr/>
        </p:nvSpPr>
        <p:spPr bwMode="auto">
          <a:xfrm>
            <a:off x="6575425" y="8586788"/>
            <a:ext cx="3405188" cy="86995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200">
                <a:solidFill>
                  <a:srgbClr val="FFFFFF"/>
                </a:solidFill>
                <a:latin typeface="Helvetica Light"/>
              </a:rPr>
              <a:t>UI</a:t>
            </a:r>
            <a:r>
              <a:rPr lang="zh-CN" altLang="en-US" sz="4200">
                <a:solidFill>
                  <a:srgbClr val="FFFFFF"/>
                </a:solidFill>
                <a:latin typeface="Helvetica Light"/>
              </a:rPr>
              <a:t>视觉设计师</a:t>
            </a:r>
          </a:p>
        </p:txBody>
      </p:sp>
      <p:sp>
        <p:nvSpPr>
          <p:cNvPr id="17413" name="Text Box 7"/>
          <p:cNvSpPr txBox="1">
            <a:spLocks noChangeArrowheads="1"/>
          </p:cNvSpPr>
          <p:nvPr/>
        </p:nvSpPr>
        <p:spPr bwMode="auto">
          <a:xfrm>
            <a:off x="2903538" y="2149475"/>
            <a:ext cx="3816350" cy="854075"/>
          </a:xfrm>
          <a:prstGeom prst="rect">
            <a:avLst/>
          </a:prstGeom>
          <a:noFill/>
          <a:ln w="9525">
            <a:noFill/>
            <a:miter lim="800000"/>
            <a:headEnd/>
            <a:tailEnd/>
          </a:ln>
        </p:spPr>
        <p:txBody>
          <a:bodyPr>
            <a:spAutoFit/>
          </a:bodyPr>
          <a:lstStyle/>
          <a:p>
            <a:pPr defTabSz="914400"/>
            <a:r>
              <a:rPr lang="zh-CN" altLang="en-US">
                <a:solidFill>
                  <a:schemeClr val="tx2"/>
                </a:solidFill>
                <a:ea typeface="微软雅黑" pitchFamily="34" charset="-122"/>
              </a:rPr>
              <a:t>课程大纲</a:t>
            </a:r>
          </a:p>
        </p:txBody>
      </p:sp>
      <p:sp>
        <p:nvSpPr>
          <p:cNvPr id="17414" name="Text Box 8"/>
          <p:cNvSpPr txBox="1">
            <a:spLocks noChangeArrowheads="1"/>
          </p:cNvSpPr>
          <p:nvPr/>
        </p:nvSpPr>
        <p:spPr bwMode="auto">
          <a:xfrm>
            <a:off x="6862763" y="3762375"/>
            <a:ext cx="6978650" cy="3140075"/>
          </a:xfrm>
          <a:prstGeom prst="rect">
            <a:avLst/>
          </a:prstGeom>
          <a:noFill/>
          <a:ln w="9525">
            <a:noFill/>
            <a:miter lim="800000"/>
            <a:headEnd/>
            <a:tailEnd/>
          </a:ln>
        </p:spPr>
        <p:txBody>
          <a:bodyPr wrap="none">
            <a:spAutoFit/>
          </a:bodyPr>
          <a:lstStyle/>
          <a:p>
            <a:pPr defTabSz="914400"/>
            <a:r>
              <a:rPr lang="en-US" altLang="zh-CN">
                <a:solidFill>
                  <a:schemeClr val="tx2"/>
                </a:solidFill>
                <a:latin typeface="微软雅黑" pitchFamily="34" charset="-122"/>
                <a:ea typeface="微软雅黑" pitchFamily="34" charset="-122"/>
              </a:rPr>
              <a:t>1.</a:t>
            </a:r>
            <a:r>
              <a:rPr lang="zh-CN" altLang="en-US">
                <a:solidFill>
                  <a:schemeClr val="tx2"/>
                </a:solidFill>
                <a:latin typeface="微软雅黑" pitchFamily="34" charset="-122"/>
                <a:ea typeface="微软雅黑" pitchFamily="34" charset="-122"/>
              </a:rPr>
              <a:t>分支语句</a:t>
            </a:r>
          </a:p>
          <a:p>
            <a:pPr defTabSz="914400"/>
            <a:r>
              <a:rPr lang="en-US" altLang="zh-CN">
                <a:solidFill>
                  <a:schemeClr val="tx2"/>
                </a:solidFill>
                <a:latin typeface="微软雅黑" pitchFamily="34" charset="-122"/>
                <a:ea typeface="微软雅黑" pitchFamily="34" charset="-122"/>
              </a:rPr>
              <a:t>2.</a:t>
            </a:r>
            <a:r>
              <a:rPr lang="zh-CN" altLang="en-US">
                <a:solidFill>
                  <a:schemeClr val="tx2"/>
                </a:solidFill>
                <a:latin typeface="微软雅黑" pitchFamily="34" charset="-122"/>
                <a:ea typeface="微软雅黑" pitchFamily="34" charset="-122"/>
              </a:rPr>
              <a:t>循环语句</a:t>
            </a:r>
          </a:p>
          <a:p>
            <a:pPr defTabSz="914400"/>
            <a:r>
              <a:rPr lang="en-US" altLang="zh-CN">
                <a:solidFill>
                  <a:schemeClr val="tx2"/>
                </a:solidFill>
                <a:latin typeface="微软雅黑" pitchFamily="34" charset="-122"/>
                <a:ea typeface="微软雅黑" pitchFamily="34" charset="-122"/>
              </a:rPr>
              <a:t>3.break</a:t>
            </a:r>
            <a:r>
              <a:rPr lang="zh-CN" altLang="en-US">
                <a:solidFill>
                  <a:schemeClr val="tx2"/>
                </a:solidFill>
                <a:latin typeface="微软雅黑" pitchFamily="34" charset="-122"/>
                <a:ea typeface="微软雅黑" pitchFamily="34" charset="-122"/>
              </a:rPr>
              <a:t>和</a:t>
            </a:r>
            <a:r>
              <a:rPr lang="en-US" altLang="zh-CN">
                <a:solidFill>
                  <a:schemeClr val="tx2"/>
                </a:solidFill>
                <a:latin typeface="微软雅黑" pitchFamily="34" charset="-122"/>
                <a:ea typeface="微软雅黑" pitchFamily="34" charset="-122"/>
              </a:rPr>
              <a:t>continue</a:t>
            </a:r>
            <a:r>
              <a:rPr lang="zh-CN" altLang="en-US">
                <a:solidFill>
                  <a:schemeClr val="tx2"/>
                </a:solidFill>
                <a:latin typeface="微软雅黑" pitchFamily="34" charset="-122"/>
                <a:ea typeface="微软雅黑" pitchFamily="34" charset="-122"/>
              </a:rPr>
              <a:t>语句</a:t>
            </a:r>
          </a:p>
          <a:p>
            <a:pPr defTabSz="914400"/>
            <a:r>
              <a:rPr lang="en-US" altLang="zh-CN">
                <a:solidFill>
                  <a:schemeClr val="tx2"/>
                </a:solidFill>
                <a:latin typeface="微软雅黑" pitchFamily="34" charset="-122"/>
                <a:ea typeface="微软雅黑" pitchFamily="34" charset="-122"/>
              </a:rPr>
              <a:t>4.js</a:t>
            </a:r>
            <a:r>
              <a:rPr lang="zh-CN" altLang="en-US">
                <a:solidFill>
                  <a:schemeClr val="tx2"/>
                </a:solidFill>
                <a:latin typeface="微软雅黑" pitchFamily="34" charset="-122"/>
                <a:ea typeface="微软雅黑" pitchFamily="34" charset="-122"/>
              </a:rPr>
              <a:t>运算符</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584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5843" name="Text Box 4"/>
          <p:cNvSpPr txBox="1">
            <a:spLocks noChangeArrowheads="1"/>
          </p:cNvSpPr>
          <p:nvPr/>
        </p:nvSpPr>
        <p:spPr bwMode="auto">
          <a:xfrm>
            <a:off x="2111375" y="2393950"/>
            <a:ext cx="49403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循环的注意事项：</a:t>
            </a:r>
          </a:p>
        </p:txBody>
      </p:sp>
      <p:sp>
        <p:nvSpPr>
          <p:cNvPr id="35844" name="Text Box 5"/>
          <p:cNvSpPr txBox="1">
            <a:spLocks noChangeArrowheads="1"/>
          </p:cNvSpPr>
          <p:nvPr/>
        </p:nvSpPr>
        <p:spPr bwMode="auto">
          <a:xfrm>
            <a:off x="2162175" y="3241675"/>
            <a:ext cx="22221825" cy="8626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(1)for</a:t>
            </a:r>
            <a:r>
              <a:rPr lang="zh-CN" altLang="en-US" sz="4000">
                <a:solidFill>
                  <a:schemeClr val="tx2"/>
                </a:solidFill>
                <a:latin typeface="微软雅黑" pitchFamily="34" charset="-122"/>
                <a:ea typeface="微软雅黑" pitchFamily="34" charset="-122"/>
              </a:rPr>
              <a:t>循环表达式</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可以不写。如果不写表达式</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，则需要在循环结构外为循环变量赋初值。</a:t>
            </a:r>
          </a:p>
          <a:p>
            <a:pPr defTabSz="914400"/>
            <a:r>
              <a:rPr lang="en-US" altLang="zh-CN" sz="4000">
                <a:solidFill>
                  <a:srgbClr val="FF0000"/>
                </a:solidFill>
                <a:latin typeface="微软雅黑" pitchFamily="34" charset="-122"/>
                <a:ea typeface="微软雅黑" pitchFamily="34" charset="-122"/>
              </a:rPr>
              <a:t>	var num = 0;</a:t>
            </a:r>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for(;num&lt;10; num++){</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console.log(num);</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(2)for</a:t>
            </a:r>
            <a:r>
              <a:rPr lang="zh-CN" altLang="en-US" sz="4000">
                <a:solidFill>
                  <a:schemeClr val="tx2"/>
                </a:solidFill>
                <a:latin typeface="微软雅黑" pitchFamily="34" charset="-122"/>
                <a:ea typeface="微软雅黑" pitchFamily="34" charset="-122"/>
              </a:rPr>
              <a:t>循环表达式</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可以不写。如果不写表达式</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，则表示循环条件恒成立。</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死循环</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for(var num = 0; ;num++){</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console.log(num);</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(3)for</a:t>
            </a:r>
            <a:r>
              <a:rPr lang="zh-CN" altLang="en-US" sz="4000">
                <a:solidFill>
                  <a:schemeClr val="tx2"/>
                </a:solidFill>
                <a:latin typeface="微软雅黑" pitchFamily="34" charset="-122"/>
                <a:ea typeface="微软雅黑" pitchFamily="34" charset="-122"/>
              </a:rPr>
              <a:t>循环表达式</a:t>
            </a:r>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可以不写。如果不写表达式</a:t>
            </a:r>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，则需要在循环结构内部为循环变量增加改变条件</a:t>
            </a:r>
          </a:p>
          <a:p>
            <a:pPr defTabSz="914400"/>
            <a:r>
              <a:rPr lang="en-US" altLang="zh-CN" sz="4000">
                <a:solidFill>
                  <a:schemeClr val="tx2"/>
                </a:solidFill>
                <a:latin typeface="微软雅黑" pitchFamily="34" charset="-122"/>
                <a:ea typeface="微软雅黑" pitchFamily="34" charset="-122"/>
              </a:rPr>
              <a:t>	for(var num = 0; num&lt;10;){</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console.log(num);</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num++;</a:t>
            </a:r>
          </a:p>
          <a:p>
            <a:pPr defTabSz="914400"/>
            <a:r>
              <a:rPr lang="en-US" altLang="zh-CN" sz="4000">
                <a:solidFill>
                  <a:schemeClr val="tx2"/>
                </a:solidFill>
                <a:latin typeface="微软雅黑" pitchFamily="34" charset="-122"/>
                <a:ea typeface="微软雅黑" pitchFamily="34" charset="-122"/>
              </a:rPr>
              <a:t>	}</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686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6867" name="Rectangle 6"/>
          <p:cNvSpPr>
            <a:spLocks noChangeArrowheads="1"/>
          </p:cNvSpPr>
          <p:nvPr/>
        </p:nvSpPr>
        <p:spPr bwMode="auto">
          <a:xfrm>
            <a:off x="1966913" y="3328988"/>
            <a:ext cx="20450175" cy="4968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：根据以上三点，其实</a:t>
            </a:r>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循环三个表达式都可以不写。但是括号中的分号不能省略！！</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console.log(“hello javascript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a:t>
            </a:r>
          </a:p>
          <a:p>
            <a:pPr defTabSz="914400"/>
            <a:endParaRPr lang="en-US" altLang="zh-CN"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：尝试解释一下上述循环结构表达的是什么意思。</a:t>
            </a:r>
          </a:p>
        </p:txBody>
      </p:sp>
      <p:sp>
        <p:nvSpPr>
          <p:cNvPr id="36868" name="Text Box 7"/>
          <p:cNvSpPr txBox="1">
            <a:spLocks noChangeArrowheads="1"/>
          </p:cNvSpPr>
          <p:nvPr/>
        </p:nvSpPr>
        <p:spPr bwMode="auto">
          <a:xfrm>
            <a:off x="1966913" y="8370888"/>
            <a:ext cx="14627225"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pss</a:t>
            </a:r>
            <a:r>
              <a:rPr lang="zh-CN" altLang="en-US" sz="4000">
                <a:solidFill>
                  <a:schemeClr val="tx2"/>
                </a:solidFill>
                <a:latin typeface="微软雅黑" pitchFamily="34" charset="-122"/>
                <a:ea typeface="微软雅黑" pitchFamily="34" charset="-122"/>
              </a:rPr>
              <a:t>：所有的</a:t>
            </a:r>
            <a:r>
              <a:rPr lang="en-US" altLang="zh-CN" sz="4000">
                <a:solidFill>
                  <a:schemeClr val="tx2"/>
                </a:solidFill>
                <a:latin typeface="微软雅黑" pitchFamily="34" charset="-122"/>
                <a:ea typeface="微软雅黑" pitchFamily="34" charset="-122"/>
              </a:rPr>
              <a:t>for</a:t>
            </a:r>
            <a:r>
              <a:rPr lang="zh-CN" altLang="en-US" sz="4000">
                <a:solidFill>
                  <a:schemeClr val="tx2"/>
                </a:solidFill>
                <a:latin typeface="微软雅黑" pitchFamily="34" charset="-122"/>
                <a:ea typeface="微软雅黑" pitchFamily="34" charset="-122"/>
              </a:rPr>
              <a:t>循环都能够改写成</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循环，尝试改写一下试试</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789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7891" name="Shape 187"/>
          <p:cNvSpPr>
            <a:spLocks noChangeArrowheads="1"/>
          </p:cNvSpPr>
          <p:nvPr/>
        </p:nvSpPr>
        <p:spPr bwMode="auto">
          <a:xfrm>
            <a:off x="2111375" y="2249488"/>
            <a:ext cx="20148550" cy="5224462"/>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rgbClr val="FF0000"/>
                </a:solidFill>
                <a:latin typeface="微软雅黑" pitchFamily="34" charset="-122"/>
                <a:ea typeface="微软雅黑" pitchFamily="34" charset="-122"/>
              </a:rPr>
              <a:t>快速遍历</a:t>
            </a:r>
          </a:p>
          <a:p>
            <a:pPr hangingPunct="0">
              <a:lnSpc>
                <a:spcPct val="120000"/>
              </a:lnSpc>
            </a:pPr>
            <a:r>
              <a:rPr lang="en-US" altLang="zh-CN" sz="4000">
                <a:solidFill>
                  <a:srgbClr val="FF0000"/>
                </a:solidFill>
                <a:latin typeface="微软雅黑" pitchFamily="34" charset="-122"/>
                <a:ea typeface="微软雅黑" pitchFamily="34" charset="-122"/>
              </a:rPr>
              <a:t>	for</a:t>
            </a:r>
            <a:r>
              <a:rPr lang="zh-CN" altLang="en-US" sz="4000">
                <a:solidFill>
                  <a:srgbClr val="FF0000"/>
                </a:solidFill>
                <a:latin typeface="微软雅黑" pitchFamily="34" charset="-122"/>
                <a:ea typeface="微软雅黑" pitchFamily="34" charset="-122"/>
              </a:rPr>
              <a:t>循环快速遍历是一种快速浏览容器内元素的手段。快速遍历的最大特点是不管有多少个元素，一定都能循环一遍。</a:t>
            </a:r>
          </a:p>
          <a:p>
            <a:pPr hangingPunct="0">
              <a:lnSpc>
                <a:spcPct val="120000"/>
              </a:lnSpc>
            </a:pPr>
            <a:endParaRPr lang="zh-CN" altLang="en-US" sz="4000">
              <a:solidFill>
                <a:srgbClr val="FF0000"/>
              </a:solidFill>
              <a:latin typeface="微软雅黑" pitchFamily="34" charset="-122"/>
              <a:ea typeface="微软雅黑" pitchFamily="34" charset="-122"/>
            </a:endParaRPr>
          </a:p>
          <a:p>
            <a:pPr hangingPunct="0">
              <a:lnSpc>
                <a:spcPct val="120000"/>
              </a:lnSpc>
            </a:pPr>
            <a:r>
              <a:rPr lang="zh-CN" altLang="en-US" sz="4000">
                <a:solidFill>
                  <a:srgbClr val="FF0000"/>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 for(var </a:t>
            </a:r>
            <a:r>
              <a:rPr lang="zh-CN" altLang="en-US" sz="4000">
                <a:solidFill>
                  <a:srgbClr val="FF0000"/>
                </a:solidFill>
                <a:latin typeface="微软雅黑" pitchFamily="34" charset="-122"/>
                <a:ea typeface="微软雅黑" pitchFamily="34" charset="-122"/>
              </a:rPr>
              <a:t>变量名 </a:t>
            </a:r>
            <a:r>
              <a:rPr lang="en-US" altLang="zh-CN" sz="4000">
                <a:solidFill>
                  <a:srgbClr val="FF0000"/>
                </a:solidFill>
                <a:latin typeface="微软雅黑" pitchFamily="34" charset="-122"/>
                <a:ea typeface="微软雅黑" pitchFamily="34" charset="-122"/>
              </a:rPr>
              <a:t>in </a:t>
            </a:r>
            <a:r>
              <a:rPr lang="zh-CN" altLang="en-US" sz="4000">
                <a:solidFill>
                  <a:srgbClr val="FF0000"/>
                </a:solidFill>
                <a:latin typeface="微软雅黑" pitchFamily="34" charset="-122"/>
                <a:ea typeface="微软雅黑" pitchFamily="34" charset="-122"/>
              </a:rPr>
              <a:t>容器</a:t>
            </a:r>
            <a:r>
              <a:rPr lang="en-US" altLang="zh-CN" sz="4000">
                <a:solidFill>
                  <a:srgbClr val="FF0000"/>
                </a:solidFill>
                <a:latin typeface="微软雅黑" pitchFamily="34" charset="-122"/>
                <a:ea typeface="微软雅黑" pitchFamily="34" charset="-122"/>
              </a:rPr>
              <a:t>){</a:t>
            </a:r>
          </a:p>
          <a:p>
            <a:pPr hangingPunct="0">
              <a:lnSpc>
                <a:spcPct val="120000"/>
              </a:lnSpc>
            </a:pPr>
            <a:r>
              <a:rPr lang="zh-CN" altLang="en-US" sz="4000">
                <a:solidFill>
                  <a:srgbClr val="FF0000"/>
                </a:solidFill>
                <a:latin typeface="微软雅黑" pitchFamily="34" charset="-122"/>
                <a:ea typeface="微软雅黑" pitchFamily="34" charset="-122"/>
              </a:rPr>
              <a:t>				循环体</a:t>
            </a:r>
            <a:r>
              <a:rPr lang="en-US" altLang="zh-CN" sz="4000">
                <a:solidFill>
                  <a:srgbClr val="FF0000"/>
                </a:solidFill>
                <a:latin typeface="微软雅黑" pitchFamily="34" charset="-122"/>
                <a:ea typeface="微软雅黑" pitchFamily="34" charset="-122"/>
              </a:rPr>
              <a:t>;</a:t>
            </a:r>
          </a:p>
          <a:p>
            <a:pPr hangingPunct="0">
              <a:lnSpc>
                <a:spcPct val="120000"/>
              </a:lnSpc>
            </a:pPr>
            <a:r>
              <a:rPr lang="en-US" altLang="zh-CN" sz="4000">
                <a:solidFill>
                  <a:srgbClr val="FF0000"/>
                </a:solidFill>
                <a:latin typeface="微软雅黑" pitchFamily="34" charset="-122"/>
                <a:ea typeface="微软雅黑" pitchFamily="34" charset="-122"/>
              </a:rPr>
              <a:t>			}</a:t>
            </a:r>
            <a:endParaRPr lang="zh-CN" altLang="en-US" sz="4000">
              <a:solidFill>
                <a:srgbClr val="FF0000"/>
              </a:solidFill>
              <a:latin typeface="微软雅黑" pitchFamily="34" charset="-122"/>
              <a:ea typeface="微软雅黑" pitchFamily="34" charset="-122"/>
            </a:endParaRPr>
          </a:p>
        </p:txBody>
      </p:sp>
      <p:sp>
        <p:nvSpPr>
          <p:cNvPr id="37892" name="Text Box 5"/>
          <p:cNvSpPr txBox="1">
            <a:spLocks noChangeArrowheads="1"/>
          </p:cNvSpPr>
          <p:nvPr/>
        </p:nvSpPr>
        <p:spPr bwMode="auto">
          <a:xfrm>
            <a:off x="2038350" y="7716838"/>
            <a:ext cx="21818600" cy="4359275"/>
          </a:xfrm>
          <a:prstGeom prst="rect">
            <a:avLst/>
          </a:prstGeom>
          <a:noFill/>
          <a:ln w="9525">
            <a:noFill/>
            <a:miter lim="800000"/>
            <a:headEnd/>
            <a:tailEnd/>
          </a:ln>
        </p:spPr>
        <p:txBody>
          <a:bodyPr>
            <a:spAutoFit/>
          </a:bodyPr>
          <a:lstStyle/>
          <a:p>
            <a:pPr defTabSz="914400"/>
            <a:r>
              <a:rPr lang="en-US" altLang="zh-CN" sz="4000">
                <a:solidFill>
                  <a:srgbClr val="FF0000"/>
                </a:solidFill>
                <a:latin typeface="微软雅黑" pitchFamily="34" charset="-122"/>
                <a:ea typeface="微软雅黑" pitchFamily="34" charset="-122"/>
              </a:rPr>
              <a:t>var arr = [1,2,3,4,5];</a:t>
            </a:r>
          </a:p>
          <a:p>
            <a:pPr defTabSz="914400"/>
            <a:r>
              <a:rPr lang="en-US" altLang="zh-CN" sz="4000">
                <a:solidFill>
                  <a:srgbClr val="FF0000"/>
                </a:solidFill>
                <a:latin typeface="微软雅黑" pitchFamily="34" charset="-122"/>
                <a:ea typeface="微软雅黑" pitchFamily="34" charset="-122"/>
              </a:rPr>
              <a:t>for(var num in arr){</a:t>
            </a:r>
          </a:p>
          <a:p>
            <a:pPr defTabSz="914400"/>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console.log(arr[num]);</a:t>
            </a:r>
          </a:p>
          <a:p>
            <a:pPr defTabSz="914400"/>
            <a:r>
              <a:rPr lang="en-US" altLang="zh-CN"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上述代码的含义是：</a:t>
            </a:r>
          </a:p>
          <a:p>
            <a:pPr defTabSz="914400"/>
            <a:r>
              <a:rPr lang="zh-CN" altLang="en-US" sz="4000">
                <a:solidFill>
                  <a:srgbClr val="FF0000"/>
                </a:solidFill>
                <a:latin typeface="微软雅黑" pitchFamily="34" charset="-122"/>
                <a:ea typeface="微软雅黑" pitchFamily="34" charset="-122"/>
              </a:rPr>
              <a:t>创建一个局部变量</a:t>
            </a:r>
            <a:r>
              <a:rPr lang="en-US" altLang="zh-CN" sz="4000">
                <a:solidFill>
                  <a:srgbClr val="FF0000"/>
                </a:solidFill>
                <a:latin typeface="微软雅黑" pitchFamily="34" charset="-122"/>
                <a:ea typeface="微软雅黑" pitchFamily="34" charset="-122"/>
              </a:rPr>
              <a:t>num</a:t>
            </a:r>
            <a:r>
              <a:rPr lang="zh-CN" altLang="en-US" sz="4000">
                <a:solidFill>
                  <a:srgbClr val="FF0000"/>
                </a:solidFill>
                <a:latin typeface="微软雅黑" pitchFamily="34" charset="-122"/>
                <a:ea typeface="微软雅黑" pitchFamily="34" charset="-122"/>
              </a:rPr>
              <a:t>，然后从数组</a:t>
            </a:r>
            <a:r>
              <a:rPr lang="en-US" altLang="zh-CN" sz="4000">
                <a:solidFill>
                  <a:srgbClr val="FF0000"/>
                </a:solidFill>
                <a:latin typeface="微软雅黑" pitchFamily="34" charset="-122"/>
                <a:ea typeface="微软雅黑" pitchFamily="34" charset="-122"/>
              </a:rPr>
              <a:t>arr</a:t>
            </a:r>
            <a:r>
              <a:rPr lang="zh-CN" altLang="en-US" sz="4000">
                <a:solidFill>
                  <a:srgbClr val="FF0000"/>
                </a:solidFill>
                <a:latin typeface="微软雅黑" pitchFamily="34" charset="-122"/>
                <a:ea typeface="微软雅黑" pitchFamily="34" charset="-122"/>
              </a:rPr>
              <a:t>逐个取出每个元素下标赋值给</a:t>
            </a:r>
            <a:r>
              <a:rPr lang="en-US" altLang="zh-CN" sz="4000">
                <a:solidFill>
                  <a:srgbClr val="FF0000"/>
                </a:solidFill>
                <a:latin typeface="微软雅黑" pitchFamily="34" charset="-122"/>
                <a:ea typeface="微软雅黑" pitchFamily="34" charset="-122"/>
              </a:rPr>
              <a:t>num</a:t>
            </a:r>
            <a:r>
              <a:rPr lang="zh-CN" altLang="en-US" sz="4000">
                <a:solidFill>
                  <a:srgbClr val="FF0000"/>
                </a:solidFill>
                <a:latin typeface="微软雅黑" pitchFamily="34" charset="-122"/>
                <a:ea typeface="微软雅黑" pitchFamily="34" charset="-122"/>
              </a:rPr>
              <a:t>，并且打印这个元素的值</a:t>
            </a:r>
            <a:r>
              <a:rPr lang="zh-CN" altLang="en-US"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891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8915" name="Shape 223"/>
          <p:cNvSpPr>
            <a:spLocks noChangeArrowheads="1"/>
          </p:cNvSpPr>
          <p:nvPr/>
        </p:nvSpPr>
        <p:spPr bwMode="auto">
          <a:xfrm>
            <a:off x="2117725" y="2281238"/>
            <a:ext cx="20148550" cy="9858375"/>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chemeClr val="tx2"/>
                </a:solidFill>
                <a:latin typeface="微软雅黑" pitchFamily="34" charset="-122"/>
                <a:ea typeface="微软雅黑" pitchFamily="34" charset="-122"/>
              </a:rPr>
              <a:t>循环的嵌套使用</a:t>
            </a:r>
          </a:p>
          <a:p>
            <a:pPr hangingPunct="0">
              <a:lnSpc>
                <a:spcPct val="120000"/>
              </a:lnSpc>
            </a:pPr>
            <a:r>
              <a:rPr lang="zh-CN" altLang="en-US" sz="4000">
                <a:solidFill>
                  <a:schemeClr val="tx2"/>
                </a:solidFill>
                <a:latin typeface="微软雅黑" pitchFamily="34" charset="-122"/>
                <a:ea typeface="微软雅黑" pitchFamily="34" charset="-122"/>
              </a:rPr>
              <a:t>循环和条件语句可以进行嵌套使用来进行更复杂的逻辑处理。</a:t>
            </a:r>
          </a:p>
          <a:p>
            <a:pPr hangingPunct="0">
              <a:lnSpc>
                <a:spcPct val="120000"/>
              </a:lnSpc>
            </a:pPr>
            <a:r>
              <a:rPr lang="zh-CN" altLang="en-US" sz="4000">
                <a:solidFill>
                  <a:schemeClr val="tx2"/>
                </a:solidFill>
                <a:latin typeface="微软雅黑" pitchFamily="34" charset="-122"/>
                <a:ea typeface="微软雅黑" pitchFamily="34" charset="-122"/>
              </a:rPr>
              <a:t>例子：</a:t>
            </a:r>
          </a:p>
          <a:p>
            <a:pPr hangingPunct="0">
              <a:lnSpc>
                <a:spcPct val="120000"/>
              </a:lnSpc>
            </a:pPr>
            <a:r>
              <a:rPr lang="en-US" altLang="zh-CN" sz="4000">
                <a:solidFill>
                  <a:schemeClr val="tx2"/>
                </a:solidFill>
                <a:latin typeface="微软雅黑" pitchFamily="34" charset="-122"/>
                <a:ea typeface="微软雅黑" pitchFamily="34" charset="-122"/>
              </a:rPr>
              <a:t>for(var i = 0;i&lt;100;i++){</a:t>
            </a:r>
          </a:p>
          <a:p>
            <a:pPr hangingPunct="0">
              <a:lnSpc>
                <a:spcPct val="120000"/>
              </a:lnSpc>
            </a:pPr>
            <a:r>
              <a:rPr lang="en-US" altLang="zh-CN" sz="4000">
                <a:solidFill>
                  <a:schemeClr val="tx2"/>
                </a:solidFill>
                <a:latin typeface="微软雅黑" pitchFamily="34" charset="-122"/>
                <a:ea typeface="微软雅黑" pitchFamily="34" charset="-122"/>
              </a:rPr>
              <a:t>	if(i == 10){</a:t>
            </a:r>
          </a:p>
          <a:p>
            <a:pPr hangingPunct="0">
              <a:lnSpc>
                <a:spcPct val="120000"/>
              </a:lnSpc>
            </a:pPr>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我需要这个</a:t>
            </a:r>
            <a:r>
              <a:rPr lang="en-US" altLang="zh-CN" sz="4000">
                <a:solidFill>
                  <a:schemeClr val="tx2"/>
                </a:solidFill>
                <a:latin typeface="微软雅黑" pitchFamily="34" charset="-122"/>
                <a:ea typeface="微软雅黑" pitchFamily="34" charset="-122"/>
              </a:rPr>
              <a:t>10”);</a:t>
            </a:r>
          </a:p>
          <a:p>
            <a:pPr hangingPunct="0">
              <a:lnSpc>
                <a:spcPct val="120000"/>
              </a:lnSpc>
            </a:pPr>
            <a:r>
              <a:rPr lang="en-US" altLang="zh-CN" sz="4000">
                <a:solidFill>
                  <a:schemeClr val="tx2"/>
                </a:solidFill>
                <a:latin typeface="微软雅黑" pitchFamily="34" charset="-122"/>
                <a:ea typeface="微软雅黑" pitchFamily="34" charset="-122"/>
              </a:rPr>
              <a:t>	}</a:t>
            </a:r>
          </a:p>
          <a:p>
            <a:pPr hangingPunct="0">
              <a:lnSpc>
                <a:spcPct val="120000"/>
              </a:lnSpc>
            </a:pPr>
            <a:r>
              <a:rPr lang="en-US" altLang="zh-CN" sz="4000">
                <a:solidFill>
                  <a:schemeClr val="tx2"/>
                </a:solidFill>
                <a:latin typeface="微软雅黑" pitchFamily="34" charset="-122"/>
                <a:ea typeface="微软雅黑" pitchFamily="34" charset="-122"/>
              </a:rPr>
              <a:t>}</a:t>
            </a:r>
          </a:p>
          <a:p>
            <a:pPr hangingPunct="0">
              <a:lnSpc>
                <a:spcPct val="120000"/>
              </a:lnSpc>
            </a:pPr>
            <a:r>
              <a:rPr lang="en-US" altLang="zh-CN" sz="4000">
                <a:solidFill>
                  <a:schemeClr val="tx2"/>
                </a:solidFill>
                <a:latin typeface="微软雅黑" pitchFamily="34" charset="-122"/>
                <a:ea typeface="微软雅黑" pitchFamily="34" charset="-122"/>
              </a:rPr>
              <a:t>for(var i=0;i&lt;10;i++){</a:t>
            </a:r>
          </a:p>
          <a:p>
            <a:pPr marL="0" lvl="2" indent="457200"/>
            <a:r>
              <a:rPr lang="en-US" altLang="zh-CN" sz="4000">
                <a:solidFill>
                  <a:schemeClr val="tx2"/>
                </a:solidFill>
                <a:latin typeface="微软雅黑" pitchFamily="34" charset="-122"/>
                <a:ea typeface="微软雅黑" pitchFamily="34" charset="-122"/>
              </a:rPr>
              <a:t>	for(var j=0;j&lt;10;j++){</a:t>
            </a:r>
          </a:p>
          <a:p>
            <a:pPr marL="0" lvl="3" indent="685800"/>
            <a:r>
              <a:rPr lang="en-US" altLang="zh-CN" sz="4000">
                <a:solidFill>
                  <a:schemeClr val="tx2"/>
                </a:solidFill>
                <a:latin typeface="微软雅黑" pitchFamily="34" charset="-122"/>
                <a:ea typeface="微软雅黑" pitchFamily="34" charset="-122"/>
              </a:rPr>
              <a:t>		console.log(i*j);</a:t>
            </a:r>
          </a:p>
          <a:p>
            <a:pPr marL="0" lvl="4" indent="914400"/>
            <a:r>
              <a:rPr lang="en-US" altLang="zh-CN" sz="4000">
                <a:solidFill>
                  <a:schemeClr val="tx2"/>
                </a:solidFill>
                <a:latin typeface="微软雅黑" pitchFamily="34" charset="-122"/>
                <a:ea typeface="微软雅黑" pitchFamily="34" charset="-122"/>
              </a:rPr>
              <a:t>	}</a:t>
            </a:r>
          </a:p>
          <a:p>
            <a:r>
              <a:rPr lang="en-US" altLang="zh-CN" sz="4000">
                <a:solidFill>
                  <a:schemeClr val="tx2"/>
                </a:solidFill>
                <a:latin typeface="微软雅黑" pitchFamily="34" charset="-122"/>
                <a:ea typeface="微软雅黑" pitchFamily="34" charset="-122"/>
              </a:rPr>
              <a:t>}</a:t>
            </a:r>
          </a:p>
          <a:p>
            <a:pPr hangingPunct="0">
              <a:lnSpc>
                <a:spcPct val="120000"/>
              </a:lnSpc>
            </a:pP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3993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39939"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3.break</a:t>
            </a:r>
            <a:r>
              <a:rPr lang="zh-CN" altLang="en-US" sz="6000">
                <a:solidFill>
                  <a:srgbClr val="53585F"/>
                </a:solidFill>
                <a:latin typeface="微软雅黑" pitchFamily="34" charset="-122"/>
                <a:ea typeface="微软雅黑" pitchFamily="34" charset="-122"/>
              </a:rPr>
              <a:t>和</a:t>
            </a:r>
            <a:r>
              <a:rPr lang="en-US" altLang="zh-CN" sz="6000">
                <a:solidFill>
                  <a:srgbClr val="53585F"/>
                </a:solidFill>
                <a:latin typeface="微软雅黑" pitchFamily="34" charset="-122"/>
                <a:ea typeface="微软雅黑" pitchFamily="34" charset="-122"/>
              </a:rPr>
              <a:t>continue</a:t>
            </a:r>
            <a:r>
              <a:rPr lang="zh-CN" altLang="en-US" sz="6000">
                <a:solidFill>
                  <a:srgbClr val="53585F"/>
                </a:solidFill>
                <a:latin typeface="微软雅黑" pitchFamily="34" charset="-122"/>
                <a:ea typeface="微软雅黑" pitchFamily="34" charset="-122"/>
              </a:rPr>
              <a:t>语句</a:t>
            </a:r>
          </a:p>
        </p:txBody>
      </p:sp>
      <p:sp>
        <p:nvSpPr>
          <p:cNvPr id="39940" name="Text Box 5"/>
          <p:cNvSpPr txBox="1">
            <a:spLocks noChangeArrowheads="1"/>
          </p:cNvSpPr>
          <p:nvPr/>
        </p:nvSpPr>
        <p:spPr bwMode="auto">
          <a:xfrm>
            <a:off x="2254250" y="3689350"/>
            <a:ext cx="22129750" cy="19208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break</a:t>
            </a:r>
            <a:r>
              <a:rPr lang="zh-CN" altLang="en-US" sz="4000">
                <a:solidFill>
                  <a:srgbClr val="53585F"/>
                </a:solidFill>
                <a:latin typeface="微软雅黑" pitchFamily="34" charset="-122"/>
                <a:ea typeface="微软雅黑" pitchFamily="34" charset="-122"/>
              </a:rPr>
              <a:t>语句和</a:t>
            </a:r>
            <a:r>
              <a:rPr lang="en-US" altLang="zh-CN" sz="4000">
                <a:solidFill>
                  <a:srgbClr val="53585F"/>
                </a:solidFill>
                <a:latin typeface="微软雅黑" pitchFamily="34" charset="-122"/>
                <a:ea typeface="微软雅黑" pitchFamily="34" charset="-122"/>
              </a:rPr>
              <a:t>continue</a:t>
            </a:r>
            <a:r>
              <a:rPr lang="zh-CN" altLang="en-US" sz="4000">
                <a:solidFill>
                  <a:srgbClr val="53585F"/>
                </a:solidFill>
                <a:latin typeface="微软雅黑" pitchFamily="34" charset="-122"/>
                <a:ea typeface="微软雅黑" pitchFamily="34" charset="-122"/>
              </a:rPr>
              <a:t>语句都具有跳转作用，可以让代码不按既有的顺序执行。</a:t>
            </a:r>
          </a:p>
          <a:p>
            <a:pPr defTabSz="914400"/>
            <a:r>
              <a:rPr lang="en-US" altLang="zh-CN" sz="4000">
                <a:solidFill>
                  <a:srgbClr val="53585F"/>
                </a:solidFill>
                <a:latin typeface="微软雅黑" pitchFamily="34" charset="-122"/>
                <a:ea typeface="微软雅黑" pitchFamily="34" charset="-122"/>
              </a:rPr>
              <a:t>	break</a:t>
            </a:r>
            <a:r>
              <a:rPr lang="zh-CN" altLang="en-US" sz="4000">
                <a:solidFill>
                  <a:srgbClr val="53585F"/>
                </a:solidFill>
                <a:latin typeface="微软雅黑" pitchFamily="34" charset="-122"/>
                <a:ea typeface="微软雅黑" pitchFamily="34" charset="-122"/>
              </a:rPr>
              <a:t>语句用于跳出代码块或循环，</a:t>
            </a:r>
            <a:r>
              <a:rPr lang="zh-CN" altLang="en-US" sz="4000">
                <a:solidFill>
                  <a:srgbClr val="FF0000"/>
                </a:solidFill>
                <a:latin typeface="微软雅黑" pitchFamily="34" charset="-122"/>
                <a:ea typeface="微软雅黑" pitchFamily="34" charset="-122"/>
              </a:rPr>
              <a:t>循环终止</a:t>
            </a:r>
            <a:r>
              <a:rPr lang="zh-CN" altLang="en-US" sz="4000">
                <a:solidFill>
                  <a:srgbClr val="53585F"/>
                </a:solidFill>
                <a:latin typeface="微软雅黑" pitchFamily="34" charset="-122"/>
                <a:ea typeface="微软雅黑" pitchFamily="34" charset="-122"/>
              </a:rPr>
              <a:t>。</a:t>
            </a:r>
          </a:p>
          <a:p>
            <a:pPr defTabSz="914400"/>
            <a:r>
              <a:rPr lang="en-US" altLang="zh-CN" sz="4000">
                <a:solidFill>
                  <a:srgbClr val="53585F"/>
                </a:solidFill>
                <a:latin typeface="微软雅黑" pitchFamily="34" charset="-122"/>
                <a:ea typeface="微软雅黑" pitchFamily="34" charset="-122"/>
              </a:rPr>
              <a:t>	continue</a:t>
            </a:r>
            <a:r>
              <a:rPr lang="zh-CN" altLang="en-US" sz="4000">
                <a:solidFill>
                  <a:srgbClr val="53585F"/>
                </a:solidFill>
                <a:latin typeface="微软雅黑" pitchFamily="34" charset="-122"/>
                <a:ea typeface="微软雅黑" pitchFamily="34" charset="-122"/>
              </a:rPr>
              <a:t>语句用于立即终止本轮循环，返回循环结构的头部，开始下一轮循环，</a:t>
            </a:r>
            <a:r>
              <a:rPr lang="zh-CN" altLang="en-US" sz="4000">
                <a:solidFill>
                  <a:srgbClr val="FF0000"/>
                </a:solidFill>
                <a:latin typeface="微软雅黑" pitchFamily="34" charset="-122"/>
                <a:ea typeface="微软雅黑" pitchFamily="34" charset="-122"/>
              </a:rPr>
              <a:t>循环不终止</a:t>
            </a:r>
            <a:r>
              <a:rPr lang="zh-CN" altLang="en-US" sz="4000">
                <a:solidFill>
                  <a:srgbClr val="53585F"/>
                </a:solidFill>
                <a:latin typeface="微软雅黑" pitchFamily="34" charset="-122"/>
                <a:ea typeface="微软雅黑" pitchFamily="34" charset="-122"/>
              </a:rPr>
              <a:t>。</a:t>
            </a:r>
          </a:p>
        </p:txBody>
      </p:sp>
      <p:sp>
        <p:nvSpPr>
          <p:cNvPr id="39941" name="Text Box 11"/>
          <p:cNvSpPr txBox="1">
            <a:spLocks noChangeArrowheads="1"/>
          </p:cNvSpPr>
          <p:nvPr/>
        </p:nvSpPr>
        <p:spPr bwMode="auto">
          <a:xfrm>
            <a:off x="2254250" y="6353175"/>
            <a:ext cx="8180388" cy="6797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break</a:t>
            </a:r>
            <a:r>
              <a:rPr lang="zh-CN" altLang="en-US" sz="4000">
                <a:solidFill>
                  <a:schemeClr val="tx2"/>
                </a:solidFill>
                <a:latin typeface="微软雅黑" pitchFamily="34" charset="-122"/>
                <a:ea typeface="微软雅黑" pitchFamily="34" charset="-122"/>
              </a:rPr>
              <a:t>实例</a:t>
            </a:r>
          </a:p>
          <a:p>
            <a:pPr defTabSz="914400"/>
            <a:r>
              <a:rPr lang="en-US" altLang="zh-CN" sz="4000">
                <a:solidFill>
                  <a:schemeClr val="tx2"/>
                </a:solidFill>
                <a:latin typeface="微软雅黑" pitchFamily="34" charset="-122"/>
                <a:ea typeface="微软雅黑" pitchFamily="34" charset="-122"/>
              </a:rPr>
              <a:t>var i = 0;</a:t>
            </a:r>
          </a:p>
          <a:p>
            <a:pPr defTabSz="914400"/>
            <a:r>
              <a:rPr lang="en-US" altLang="zh-CN" sz="4000">
                <a:solidFill>
                  <a:schemeClr val="tx2"/>
                </a:solidFill>
                <a:latin typeface="微软雅黑" pitchFamily="34" charset="-122"/>
                <a:ea typeface="微软雅黑" pitchFamily="34" charset="-122"/>
              </a:rPr>
              <a:t>while(i &lt; 100){</a:t>
            </a:r>
          </a:p>
          <a:p>
            <a:pPr defTabSz="914400"/>
            <a:r>
              <a:rPr lang="en-US" altLang="zh-CN" sz="4000">
                <a:solidFill>
                  <a:schemeClr val="tx2"/>
                </a:solidFill>
                <a:latin typeface="微软雅黑" pitchFamily="34" charset="-122"/>
                <a:ea typeface="微软雅黑" pitchFamily="34" charset="-122"/>
              </a:rPr>
              <a:t>	console.log(“i </a:t>
            </a:r>
            <a:r>
              <a:rPr lang="zh-CN" altLang="en-US" sz="4000">
                <a:solidFill>
                  <a:schemeClr val="tx2"/>
                </a:solidFill>
                <a:latin typeface="微软雅黑" pitchFamily="34" charset="-122"/>
                <a:ea typeface="微软雅黑" pitchFamily="34" charset="-122"/>
              </a:rPr>
              <a:t>当前为：”</a:t>
            </a:r>
            <a:r>
              <a:rPr lang="en-US" altLang="zh-CN" sz="4000">
                <a:solidFill>
                  <a:schemeClr val="tx2"/>
                </a:solidFill>
                <a:latin typeface="微软雅黑" pitchFamily="34" charset="-122"/>
                <a:ea typeface="微软雅黑" pitchFamily="34" charset="-122"/>
              </a:rPr>
              <a:t>+i);</a:t>
            </a:r>
          </a:p>
          <a:p>
            <a:pPr defTabSz="914400"/>
            <a:r>
              <a:rPr lang="en-US" altLang="zh-CN" sz="4000">
                <a:solidFill>
                  <a:schemeClr val="tx2"/>
                </a:solidFill>
                <a:latin typeface="微软雅黑" pitchFamily="34" charset="-122"/>
                <a:ea typeface="微软雅黑" pitchFamily="34" charset="-122"/>
              </a:rPr>
              <a:t>	i++;</a:t>
            </a:r>
          </a:p>
          <a:p>
            <a:pPr defTabSz="914400"/>
            <a:r>
              <a:rPr lang="en-US" altLang="zh-CN" sz="4000">
                <a:solidFill>
                  <a:schemeClr val="tx2"/>
                </a:solidFill>
                <a:latin typeface="微软雅黑" pitchFamily="34" charset="-122"/>
                <a:ea typeface="微软雅黑" pitchFamily="34" charset="-122"/>
              </a:rPr>
              <a:t>	if(i === 10){</a:t>
            </a:r>
          </a:p>
          <a:p>
            <a:pPr defTabSz="914400"/>
            <a:r>
              <a:rPr lang="en-US" altLang="zh-CN" sz="4000">
                <a:solidFill>
                  <a:schemeClr val="tx2"/>
                </a:solidFill>
                <a:latin typeface="微软雅黑" pitchFamily="34" charset="-122"/>
                <a:ea typeface="微软雅黑" pitchFamily="34" charset="-122"/>
              </a:rPr>
              <a:t>		break;</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循环执行到第</a:t>
            </a:r>
            <a:r>
              <a:rPr lang="en-US" altLang="zh-CN" sz="4000">
                <a:solidFill>
                  <a:schemeClr val="tx2"/>
                </a:solidFill>
                <a:latin typeface="微软雅黑" pitchFamily="34" charset="-122"/>
                <a:ea typeface="微软雅黑" pitchFamily="34" charset="-122"/>
              </a:rPr>
              <a:t>10</a:t>
            </a:r>
            <a:r>
              <a:rPr lang="zh-CN" altLang="en-US" sz="4000">
                <a:solidFill>
                  <a:schemeClr val="tx2"/>
                </a:solidFill>
                <a:latin typeface="微软雅黑" pitchFamily="34" charset="-122"/>
                <a:ea typeface="微软雅黑" pitchFamily="34" charset="-122"/>
              </a:rPr>
              <a:t>次的时候，</a:t>
            </a:r>
          </a:p>
          <a:p>
            <a:pPr defTabSz="914400"/>
            <a:r>
              <a:rPr lang="en-US" altLang="zh-CN" sz="4000">
                <a:solidFill>
                  <a:schemeClr val="tx2"/>
                </a:solidFill>
                <a:latin typeface="微软雅黑" pitchFamily="34" charset="-122"/>
                <a:ea typeface="微软雅黑" pitchFamily="34" charset="-122"/>
              </a:rPr>
              <a:t>break</a:t>
            </a:r>
            <a:r>
              <a:rPr lang="zh-CN" altLang="en-US" sz="4000">
                <a:solidFill>
                  <a:schemeClr val="tx2"/>
                </a:solidFill>
                <a:latin typeface="微软雅黑" pitchFamily="34" charset="-122"/>
                <a:ea typeface="微软雅黑" pitchFamily="34" charset="-122"/>
              </a:rPr>
              <a:t>执行，跳出整个</a:t>
            </a:r>
            <a:r>
              <a:rPr lang="en-US" altLang="zh-CN" sz="4000">
                <a:solidFill>
                  <a:schemeClr val="tx2"/>
                </a:solidFill>
                <a:latin typeface="微软雅黑" pitchFamily="34" charset="-122"/>
                <a:ea typeface="微软雅黑" pitchFamily="34" charset="-122"/>
              </a:rPr>
              <a:t>while</a:t>
            </a:r>
            <a:r>
              <a:rPr lang="zh-CN" altLang="en-US" sz="4000">
                <a:solidFill>
                  <a:schemeClr val="tx2"/>
                </a:solidFill>
                <a:latin typeface="微软雅黑" pitchFamily="34" charset="-122"/>
                <a:ea typeface="微软雅黑" pitchFamily="34" charset="-122"/>
              </a:rPr>
              <a:t>循环。</a:t>
            </a:r>
          </a:p>
        </p:txBody>
      </p:sp>
      <p:sp>
        <p:nvSpPr>
          <p:cNvPr id="39942" name="Text Box 13"/>
          <p:cNvSpPr txBox="1">
            <a:spLocks noChangeArrowheads="1"/>
          </p:cNvSpPr>
          <p:nvPr/>
        </p:nvSpPr>
        <p:spPr bwMode="auto">
          <a:xfrm>
            <a:off x="13579475" y="6353175"/>
            <a:ext cx="8180388" cy="6797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continue</a:t>
            </a:r>
            <a:r>
              <a:rPr lang="zh-CN" altLang="en-US" sz="4000">
                <a:solidFill>
                  <a:schemeClr val="tx2"/>
                </a:solidFill>
                <a:latin typeface="微软雅黑" pitchFamily="34" charset="-122"/>
                <a:ea typeface="微软雅黑" pitchFamily="34" charset="-122"/>
              </a:rPr>
              <a:t>实例</a:t>
            </a:r>
          </a:p>
          <a:p>
            <a:pPr defTabSz="914400"/>
            <a:r>
              <a:rPr lang="en-US" altLang="zh-CN" sz="4000">
                <a:solidFill>
                  <a:schemeClr val="tx2"/>
                </a:solidFill>
                <a:latin typeface="微软雅黑" pitchFamily="34" charset="-122"/>
                <a:ea typeface="微软雅黑" pitchFamily="34" charset="-122"/>
              </a:rPr>
              <a:t>var i = 0;</a:t>
            </a:r>
          </a:p>
          <a:p>
            <a:pPr defTabSz="914400"/>
            <a:r>
              <a:rPr lang="en-US" altLang="zh-CN" sz="4000">
                <a:solidFill>
                  <a:schemeClr val="tx2"/>
                </a:solidFill>
                <a:latin typeface="微软雅黑" pitchFamily="34" charset="-122"/>
                <a:ea typeface="微软雅黑" pitchFamily="34" charset="-122"/>
              </a:rPr>
              <a:t>while(i &lt; 100){</a:t>
            </a:r>
          </a:p>
          <a:p>
            <a:pPr defTabSz="914400"/>
            <a:r>
              <a:rPr lang="en-US" altLang="zh-CN" sz="4000">
                <a:solidFill>
                  <a:schemeClr val="tx2"/>
                </a:solidFill>
                <a:latin typeface="微软雅黑" pitchFamily="34" charset="-122"/>
                <a:ea typeface="微软雅黑" pitchFamily="34" charset="-122"/>
              </a:rPr>
              <a:t>	console.log(“i </a:t>
            </a:r>
            <a:r>
              <a:rPr lang="zh-CN" altLang="en-US" sz="4000">
                <a:solidFill>
                  <a:schemeClr val="tx2"/>
                </a:solidFill>
                <a:latin typeface="微软雅黑" pitchFamily="34" charset="-122"/>
                <a:ea typeface="微软雅黑" pitchFamily="34" charset="-122"/>
              </a:rPr>
              <a:t>当前为：”</a:t>
            </a:r>
            <a:r>
              <a:rPr lang="en-US" altLang="zh-CN" sz="4000">
                <a:solidFill>
                  <a:schemeClr val="tx2"/>
                </a:solidFill>
                <a:latin typeface="微软雅黑" pitchFamily="34" charset="-122"/>
                <a:ea typeface="微软雅黑" pitchFamily="34" charset="-122"/>
              </a:rPr>
              <a:t>+i);</a:t>
            </a:r>
          </a:p>
          <a:p>
            <a:pPr defTabSz="914400"/>
            <a:r>
              <a:rPr lang="en-US" altLang="zh-CN" sz="4000">
                <a:solidFill>
                  <a:schemeClr val="tx2"/>
                </a:solidFill>
                <a:latin typeface="微软雅黑" pitchFamily="34" charset="-122"/>
                <a:ea typeface="微软雅黑" pitchFamily="34" charset="-122"/>
              </a:rPr>
              <a:t>	i++;</a:t>
            </a:r>
          </a:p>
          <a:p>
            <a:pPr defTabSz="914400"/>
            <a:r>
              <a:rPr lang="en-US" altLang="zh-CN" sz="4000">
                <a:solidFill>
                  <a:schemeClr val="tx2"/>
                </a:solidFill>
                <a:latin typeface="微软雅黑" pitchFamily="34" charset="-122"/>
                <a:ea typeface="微软雅黑" pitchFamily="34" charset="-122"/>
              </a:rPr>
              <a:t>	if(i === 10){</a:t>
            </a:r>
          </a:p>
          <a:p>
            <a:pPr defTabSz="914400"/>
            <a:r>
              <a:rPr lang="en-US" altLang="zh-CN" sz="4000">
                <a:solidFill>
                  <a:schemeClr val="tx2"/>
                </a:solidFill>
                <a:latin typeface="微软雅黑" pitchFamily="34" charset="-122"/>
                <a:ea typeface="微软雅黑" pitchFamily="34" charset="-122"/>
              </a:rPr>
              <a:t>		continue;</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循环执行到第</a:t>
            </a:r>
            <a:r>
              <a:rPr lang="en-US" altLang="zh-CN" sz="4000">
                <a:solidFill>
                  <a:schemeClr val="tx2"/>
                </a:solidFill>
                <a:latin typeface="微软雅黑" pitchFamily="34" charset="-122"/>
                <a:ea typeface="微软雅黑" pitchFamily="34" charset="-122"/>
              </a:rPr>
              <a:t>10</a:t>
            </a:r>
            <a:r>
              <a:rPr lang="zh-CN" altLang="en-US" sz="4000">
                <a:solidFill>
                  <a:schemeClr val="tx2"/>
                </a:solidFill>
                <a:latin typeface="微软雅黑" pitchFamily="34" charset="-122"/>
                <a:ea typeface="微软雅黑" pitchFamily="34" charset="-122"/>
              </a:rPr>
              <a:t>次的时候，</a:t>
            </a:r>
          </a:p>
          <a:p>
            <a:pPr defTabSz="914400"/>
            <a:r>
              <a:rPr lang="en-US" altLang="zh-CN" sz="4000">
                <a:solidFill>
                  <a:schemeClr val="tx2"/>
                </a:solidFill>
                <a:latin typeface="微软雅黑" pitchFamily="34" charset="-122"/>
                <a:ea typeface="微软雅黑" pitchFamily="34" charset="-122"/>
              </a:rPr>
              <a:t>continue</a:t>
            </a:r>
            <a:r>
              <a:rPr lang="zh-CN" altLang="en-US" sz="4000">
                <a:solidFill>
                  <a:schemeClr val="tx2"/>
                </a:solidFill>
                <a:latin typeface="微软雅黑" pitchFamily="34" charset="-122"/>
                <a:ea typeface="微软雅黑" pitchFamily="34" charset="-122"/>
              </a:rPr>
              <a:t>执行，跳出当前次循环。</a:t>
            </a:r>
          </a:p>
        </p:txBody>
      </p:sp>
      <p:sp>
        <p:nvSpPr>
          <p:cNvPr id="39943" name="Text Box 14"/>
          <p:cNvSpPr txBox="1">
            <a:spLocks noChangeArrowheads="1"/>
          </p:cNvSpPr>
          <p:nvPr/>
        </p:nvSpPr>
        <p:spPr bwMode="auto">
          <a:xfrm>
            <a:off x="8159750" y="9882188"/>
            <a:ext cx="3330575" cy="1320800"/>
          </a:xfrm>
          <a:prstGeom prst="rect">
            <a:avLst/>
          </a:prstGeom>
          <a:noFill/>
          <a:ln w="9525">
            <a:solidFill>
              <a:schemeClr val="accent2"/>
            </a:solidFill>
            <a:miter lim="800000"/>
            <a:headEnd/>
            <a:tailEnd/>
          </a:ln>
        </p:spPr>
        <p:txBody>
          <a:bodyPr wrap="none">
            <a:spAutoFit/>
          </a:bodyPr>
          <a:lstStyle/>
          <a:p>
            <a:pPr defTabSz="914400"/>
            <a:r>
              <a:rPr lang="zh-CN" altLang="en-US" sz="4000">
                <a:solidFill>
                  <a:schemeClr val="tx2"/>
                </a:solidFill>
                <a:latin typeface="微软雅黑" pitchFamily="34" charset="-122"/>
                <a:ea typeface="微软雅黑" pitchFamily="34" charset="-122"/>
              </a:rPr>
              <a:t>循环终止</a:t>
            </a:r>
          </a:p>
          <a:p>
            <a:pPr defTabSz="914400"/>
            <a:r>
              <a:rPr lang="zh-CN" altLang="en-US" sz="4000">
                <a:solidFill>
                  <a:schemeClr val="tx2"/>
                </a:solidFill>
                <a:latin typeface="微软雅黑" pitchFamily="34" charset="-122"/>
                <a:ea typeface="微软雅黑" pitchFamily="34" charset="-122"/>
              </a:rPr>
              <a:t>只执行了</a:t>
            </a:r>
            <a:r>
              <a:rPr lang="en-US" altLang="zh-CN" sz="4000">
                <a:solidFill>
                  <a:schemeClr val="tx2"/>
                </a:solidFill>
                <a:latin typeface="微软雅黑" pitchFamily="34" charset="-122"/>
                <a:ea typeface="微软雅黑" pitchFamily="34" charset="-122"/>
              </a:rPr>
              <a:t>10</a:t>
            </a:r>
            <a:r>
              <a:rPr lang="zh-CN" altLang="en-US" sz="4000">
                <a:solidFill>
                  <a:schemeClr val="tx2"/>
                </a:solidFill>
                <a:latin typeface="微软雅黑" pitchFamily="34" charset="-122"/>
                <a:ea typeface="微软雅黑" pitchFamily="34" charset="-122"/>
              </a:rPr>
              <a:t>次</a:t>
            </a:r>
          </a:p>
        </p:txBody>
      </p:sp>
      <p:sp>
        <p:nvSpPr>
          <p:cNvPr id="39944" name="Text Box 15"/>
          <p:cNvSpPr txBox="1">
            <a:spLocks noChangeArrowheads="1"/>
          </p:cNvSpPr>
          <p:nvPr/>
        </p:nvSpPr>
        <p:spPr bwMode="auto">
          <a:xfrm>
            <a:off x="19662775" y="9882188"/>
            <a:ext cx="3121025" cy="1320800"/>
          </a:xfrm>
          <a:prstGeom prst="rect">
            <a:avLst/>
          </a:prstGeom>
          <a:noFill/>
          <a:ln w="9525">
            <a:solidFill>
              <a:schemeClr val="accent2"/>
            </a:solidFill>
            <a:miter lim="800000"/>
            <a:headEnd/>
            <a:tailEnd/>
          </a:ln>
        </p:spPr>
        <p:txBody>
          <a:bodyPr wrap="none">
            <a:spAutoFit/>
          </a:bodyPr>
          <a:lstStyle/>
          <a:p>
            <a:pPr defTabSz="914400"/>
            <a:r>
              <a:rPr lang="zh-CN" altLang="en-US" sz="4000">
                <a:solidFill>
                  <a:schemeClr val="tx2"/>
                </a:solidFill>
                <a:latin typeface="微软雅黑" pitchFamily="34" charset="-122"/>
                <a:ea typeface="微软雅黑" pitchFamily="34" charset="-122"/>
              </a:rPr>
              <a:t>循环继续</a:t>
            </a:r>
          </a:p>
          <a:p>
            <a:pPr defTabSz="914400"/>
            <a:r>
              <a:rPr lang="zh-CN" altLang="en-US" sz="4000">
                <a:solidFill>
                  <a:schemeClr val="tx2"/>
                </a:solidFill>
                <a:latin typeface="微软雅黑" pitchFamily="34" charset="-122"/>
                <a:ea typeface="微软雅黑" pitchFamily="34" charset="-122"/>
              </a:rPr>
              <a:t>执行了</a:t>
            </a:r>
            <a:r>
              <a:rPr lang="en-US" altLang="zh-CN" sz="4000">
                <a:solidFill>
                  <a:schemeClr val="tx2"/>
                </a:solidFill>
                <a:latin typeface="微软雅黑" pitchFamily="34" charset="-122"/>
                <a:ea typeface="微软雅黑" pitchFamily="34" charset="-122"/>
              </a:rPr>
              <a:t>100</a:t>
            </a:r>
            <a:r>
              <a:rPr lang="zh-CN" altLang="en-US" sz="4000">
                <a:solidFill>
                  <a:schemeClr val="tx2"/>
                </a:solidFill>
                <a:latin typeface="微软雅黑" pitchFamily="34" charset="-122"/>
                <a:ea typeface="微软雅黑" pitchFamily="34" charset="-122"/>
              </a:rPr>
              <a:t>次</a:t>
            </a:r>
          </a:p>
        </p:txBody>
      </p:sp>
      <p:sp>
        <p:nvSpPr>
          <p:cNvPr id="39945" name="Line 16"/>
          <p:cNvSpPr>
            <a:spLocks noChangeShapeType="1"/>
          </p:cNvSpPr>
          <p:nvPr/>
        </p:nvSpPr>
        <p:spPr bwMode="auto">
          <a:xfrm>
            <a:off x="12263438" y="6353175"/>
            <a:ext cx="0" cy="6337300"/>
          </a:xfrm>
          <a:prstGeom prst="line">
            <a:avLst/>
          </a:prstGeom>
          <a:noFill/>
          <a:ln w="76200">
            <a:solidFill>
              <a:schemeClr val="accent2"/>
            </a:solidFill>
            <a:round/>
            <a:headEnd/>
            <a:tailEnd/>
          </a:ln>
        </p:spPr>
        <p:txBody>
          <a:bodyPr/>
          <a:lstStyle/>
          <a:p>
            <a:endParaRPr lang="zh-CN" alt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096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0963" name="Shape 243"/>
          <p:cNvSpPr>
            <a:spLocks noChangeArrowheads="1"/>
          </p:cNvSpPr>
          <p:nvPr/>
        </p:nvSpPr>
        <p:spPr bwMode="auto">
          <a:xfrm>
            <a:off x="2117725" y="2281238"/>
            <a:ext cx="20148550" cy="8150225"/>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rgbClr val="53585F"/>
                </a:solidFill>
                <a:latin typeface="微软雅黑" pitchFamily="34" charset="-122"/>
                <a:ea typeface="微软雅黑" pitchFamily="34" charset="-122"/>
              </a:rPr>
              <a:t>练习题</a:t>
            </a:r>
            <a:r>
              <a:rPr lang="en-US" altLang="zh-CN" sz="4000">
                <a:solidFill>
                  <a:srgbClr val="53585F"/>
                </a:solidFill>
                <a:latin typeface="微软雅黑" pitchFamily="34" charset="-122"/>
                <a:ea typeface="微软雅黑" pitchFamily="34" charset="-122"/>
              </a:rPr>
              <a:t>:</a:t>
            </a:r>
          </a:p>
          <a:p>
            <a:pPr hangingPunct="0">
              <a:lnSpc>
                <a:spcPct val="120000"/>
              </a:lnSpc>
            </a:pPr>
            <a:endParaRPr lang="en-US" altLang="zh-CN" sz="4000">
              <a:solidFill>
                <a:srgbClr val="53585F"/>
              </a:solidFill>
              <a:latin typeface="微软雅黑" pitchFamily="34" charset="-122"/>
              <a:ea typeface="微软雅黑" pitchFamily="34" charset="-122"/>
            </a:endParaRPr>
          </a:p>
          <a:p>
            <a:pPr hangingPunct="0">
              <a:lnSpc>
                <a:spcPct val="120000"/>
              </a:lnSpc>
            </a:pPr>
            <a:r>
              <a:rPr lang="en-US" altLang="zh-CN" sz="4000">
                <a:solidFill>
                  <a:srgbClr val="53585F"/>
                </a:solidFill>
                <a:latin typeface="微软雅黑" pitchFamily="34" charset="-122"/>
                <a:ea typeface="微软雅黑" pitchFamily="34" charset="-122"/>
              </a:rPr>
              <a:t>1.</a:t>
            </a:r>
            <a:r>
              <a:rPr lang="zh-CN" altLang="en-US" sz="4000">
                <a:solidFill>
                  <a:srgbClr val="53585F"/>
                </a:solidFill>
                <a:latin typeface="微软雅黑" pitchFamily="34" charset="-122"/>
                <a:ea typeface="微软雅黑" pitchFamily="34" charset="-122"/>
              </a:rPr>
              <a:t>打印出</a:t>
            </a:r>
            <a:r>
              <a:rPr lang="en-US" altLang="zh-CN" sz="4000">
                <a:solidFill>
                  <a:srgbClr val="53585F"/>
                </a:solidFill>
                <a:latin typeface="微软雅黑" pitchFamily="34" charset="-122"/>
                <a:ea typeface="微软雅黑" pitchFamily="34" charset="-122"/>
              </a:rPr>
              <a:t>1</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1</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2</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3</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5</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8</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13</a:t>
            </a:r>
          </a:p>
          <a:p>
            <a:pPr hangingPunct="0">
              <a:lnSpc>
                <a:spcPct val="120000"/>
              </a:lnSpc>
            </a:pPr>
            <a:r>
              <a:rPr lang="en-US" altLang="zh-CN" sz="4000">
                <a:solidFill>
                  <a:srgbClr val="53585F"/>
                </a:solidFill>
                <a:latin typeface="微软雅黑" pitchFamily="34" charset="-122"/>
                <a:ea typeface="微软雅黑" pitchFamily="34" charset="-122"/>
              </a:rPr>
              <a:t>2.</a:t>
            </a:r>
            <a:r>
              <a:rPr lang="zh-CN" altLang="en-US" sz="4000">
                <a:solidFill>
                  <a:srgbClr val="53585F"/>
                </a:solidFill>
                <a:latin typeface="微软雅黑" pitchFamily="34" charset="-122"/>
                <a:ea typeface="微软雅黑" pitchFamily="34" charset="-122"/>
              </a:rPr>
              <a:t>打印出</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a:t>
            </a:r>
            <a:r>
              <a:rPr lang="zh-CN" altLang="en-US" sz="4000">
                <a:solidFill>
                  <a:srgbClr val="53585F"/>
                </a:solidFill>
                <a:latin typeface="微软雅黑" pitchFamily="34" charset="-122"/>
                <a:ea typeface="微软雅黑" pitchFamily="34" charset="-122"/>
              </a:rPr>
              <a:t>，</a:t>
            </a:r>
            <a:r>
              <a:rPr lang="en-US" altLang="zh-CN" sz="4000">
                <a:solidFill>
                  <a:srgbClr val="53585F"/>
                </a:solidFill>
                <a:latin typeface="微软雅黑" pitchFamily="34" charset="-122"/>
                <a:ea typeface="微软雅黑" pitchFamily="34" charset="-122"/>
              </a:rPr>
              <a:t>0 </a:t>
            </a:r>
          </a:p>
          <a:p>
            <a:r>
              <a:rPr lang="en-US" altLang="zh-CN" sz="4000">
                <a:solidFill>
                  <a:srgbClr val="53585F"/>
                </a:solidFill>
                <a:latin typeface="微软雅黑" pitchFamily="34" charset="-122"/>
                <a:ea typeface="微软雅黑" pitchFamily="34" charset="-122"/>
              </a:rPr>
              <a:t>3.</a:t>
            </a:r>
            <a:r>
              <a:rPr lang="zh-CN" altLang="en-US" sz="4000">
                <a:solidFill>
                  <a:srgbClr val="53585F"/>
                </a:solidFill>
                <a:latin typeface="微软雅黑" pitchFamily="34" charset="-122"/>
                <a:ea typeface="微软雅黑" pitchFamily="34" charset="-122"/>
              </a:rPr>
              <a:t>打印九九乘法表</a:t>
            </a:r>
          </a:p>
          <a:p>
            <a:r>
              <a:rPr lang="en-US" altLang="zh-CN" sz="4000">
                <a:solidFill>
                  <a:srgbClr val="53585F"/>
                </a:solidFill>
                <a:latin typeface="微软雅黑" pitchFamily="34" charset="-122"/>
                <a:ea typeface="微软雅黑" pitchFamily="34" charset="-122"/>
              </a:rPr>
              <a:t>4.</a:t>
            </a:r>
            <a:r>
              <a:rPr lang="zh-CN" altLang="en-US" sz="4000">
                <a:solidFill>
                  <a:srgbClr val="53585F"/>
                </a:solidFill>
                <a:latin typeface="微软雅黑" pitchFamily="34" charset="-122"/>
                <a:ea typeface="微软雅黑" pitchFamily="34" charset="-122"/>
              </a:rPr>
              <a:t>打印以下图案</a:t>
            </a:r>
          </a:p>
          <a:p>
            <a:r>
              <a:rPr lang="zh-CN" altLang="en-US" sz="4000">
                <a:solidFill>
                  <a:srgbClr val="53585F"/>
                </a:solidFill>
                <a:latin typeface="微软雅黑" pitchFamily="34" charset="-122"/>
                <a:ea typeface="微软雅黑" pitchFamily="34" charset="-122"/>
              </a:rPr>
              <a:t>   *</a:t>
            </a:r>
          </a:p>
          <a:p>
            <a:r>
              <a:rPr lang="zh-CN" altLang="en-US" sz="4000">
                <a:solidFill>
                  <a:srgbClr val="53585F"/>
                </a:solidFill>
                <a:latin typeface="微软雅黑" pitchFamily="34" charset="-122"/>
                <a:ea typeface="微软雅黑" pitchFamily="34" charset="-122"/>
              </a:rPr>
              <a:t>  * *</a:t>
            </a:r>
          </a:p>
          <a:p>
            <a:r>
              <a:rPr lang="zh-CN" altLang="en-US" sz="4000">
                <a:solidFill>
                  <a:srgbClr val="53585F"/>
                </a:solidFill>
                <a:latin typeface="微软雅黑" pitchFamily="34" charset="-122"/>
                <a:ea typeface="微软雅黑" pitchFamily="34" charset="-122"/>
              </a:rPr>
              <a:t> * * *</a:t>
            </a:r>
          </a:p>
          <a:p>
            <a:r>
              <a:rPr lang="zh-CN" altLang="en-US" sz="4000">
                <a:solidFill>
                  <a:srgbClr val="53585F"/>
                </a:solidFill>
                <a:latin typeface="微软雅黑" pitchFamily="34" charset="-122"/>
                <a:ea typeface="微软雅黑" pitchFamily="34" charset="-122"/>
              </a:rPr>
              <a:t>* * * *</a:t>
            </a:r>
          </a:p>
          <a:p>
            <a:pPr hangingPunct="0">
              <a:lnSpc>
                <a:spcPct val="120000"/>
              </a:lnSpc>
            </a:pPr>
            <a:r>
              <a:rPr lang="zh-CN" altLang="en-US" sz="4000">
                <a:solidFill>
                  <a:srgbClr val="53585F"/>
                </a:solidFill>
                <a:latin typeface="微软雅黑" pitchFamily="34" charset="-122"/>
                <a:ea typeface="微软雅黑" pitchFamily="34" charset="-122"/>
              </a:rPr>
              <a:t>注意：以上习题，分别用</a:t>
            </a:r>
            <a:r>
              <a:rPr lang="en-US" altLang="zh-CN" sz="4000">
                <a:solidFill>
                  <a:srgbClr val="53585F"/>
                </a:solidFill>
                <a:latin typeface="微软雅黑" pitchFamily="34" charset="-122"/>
                <a:ea typeface="微软雅黑" pitchFamily="34" charset="-122"/>
              </a:rPr>
              <a:t>for</a:t>
            </a:r>
            <a:r>
              <a:rPr lang="zh-CN" altLang="en-US" sz="4000">
                <a:solidFill>
                  <a:srgbClr val="53585F"/>
                </a:solidFill>
                <a:latin typeface="微软雅黑" pitchFamily="34" charset="-122"/>
                <a:ea typeface="微软雅黑" pitchFamily="34" charset="-122"/>
              </a:rPr>
              <a:t>和</a:t>
            </a:r>
            <a:r>
              <a:rPr lang="en-US" altLang="zh-CN" sz="4000">
                <a:solidFill>
                  <a:srgbClr val="53585F"/>
                </a:solidFill>
                <a:latin typeface="微软雅黑" pitchFamily="34" charset="-122"/>
                <a:ea typeface="微软雅黑" pitchFamily="34" charset="-122"/>
              </a:rPr>
              <a:t>while</a:t>
            </a:r>
            <a:r>
              <a:rPr lang="zh-CN" altLang="en-US" sz="4000">
                <a:solidFill>
                  <a:srgbClr val="53585F"/>
                </a:solidFill>
                <a:latin typeface="微软雅黑" pitchFamily="34" charset="-122"/>
                <a:ea typeface="微软雅黑" pitchFamily="34" charset="-122"/>
              </a:rPr>
              <a:t>各完成一次，如果存在嵌套，嵌套中的判断需要分别用</a:t>
            </a:r>
            <a:r>
              <a:rPr lang="en-US" altLang="zh-CN" sz="4000">
                <a:solidFill>
                  <a:srgbClr val="53585F"/>
                </a:solidFill>
                <a:latin typeface="微软雅黑" pitchFamily="34" charset="-122"/>
                <a:ea typeface="微软雅黑" pitchFamily="34" charset="-122"/>
              </a:rPr>
              <a:t>if</a:t>
            </a:r>
            <a:r>
              <a:rPr lang="zh-CN" altLang="en-US" sz="4000">
                <a:solidFill>
                  <a:srgbClr val="53585F"/>
                </a:solidFill>
                <a:latin typeface="微软雅黑" pitchFamily="34" charset="-122"/>
                <a:ea typeface="微软雅黑" pitchFamily="34" charset="-122"/>
              </a:rPr>
              <a:t>和</a:t>
            </a:r>
            <a:r>
              <a:rPr lang="en-US" altLang="zh-CN" sz="4000">
                <a:solidFill>
                  <a:srgbClr val="53585F"/>
                </a:solidFill>
                <a:latin typeface="微软雅黑" pitchFamily="34" charset="-122"/>
                <a:ea typeface="微软雅黑" pitchFamily="34" charset="-122"/>
              </a:rPr>
              <a:t>switch</a:t>
            </a:r>
            <a:r>
              <a:rPr lang="zh-CN" altLang="en-US" sz="4000">
                <a:solidFill>
                  <a:srgbClr val="53585F"/>
                </a:solidFill>
                <a:latin typeface="微软雅黑" pitchFamily="34" charset="-122"/>
                <a:ea typeface="微软雅黑" pitchFamily="34" charset="-122"/>
              </a:rPr>
              <a:t>实现一次！</a:t>
            </a:r>
          </a:p>
        </p:txBody>
      </p:sp>
      <p:sp>
        <p:nvSpPr>
          <p:cNvPr id="40964" name="Text Box 5"/>
          <p:cNvSpPr txBox="1">
            <a:spLocks noChangeArrowheads="1"/>
          </p:cNvSpPr>
          <p:nvPr/>
        </p:nvSpPr>
        <p:spPr bwMode="auto">
          <a:xfrm>
            <a:off x="2111375" y="10961688"/>
            <a:ext cx="20110450" cy="1250950"/>
          </a:xfrm>
          <a:prstGeom prst="rect">
            <a:avLst/>
          </a:prstGeom>
          <a:noFill/>
          <a:ln w="9525">
            <a:noFill/>
            <a:miter lim="800000"/>
            <a:headEnd/>
            <a:tailEnd/>
          </a:ln>
        </p:spPr>
        <p:txBody>
          <a:bodyPr>
            <a:spAutoFit/>
          </a:bodyPr>
          <a:lstStyle/>
          <a:p>
            <a:pPr defTabSz="914400"/>
            <a:r>
              <a:rPr lang="zh-CN" altLang="en-US" sz="4000">
                <a:solidFill>
                  <a:srgbClr val="FF0000"/>
                </a:solidFill>
                <a:latin typeface="微软雅黑" pitchFamily="34" charset="-122"/>
                <a:ea typeface="微软雅黑" pitchFamily="34" charset="-122"/>
              </a:rPr>
              <a:t>超级牛</a:t>
            </a:r>
            <a:r>
              <a:rPr lang="en-US" altLang="zh-CN" sz="4000">
                <a:solidFill>
                  <a:srgbClr val="FF0000"/>
                </a:solidFill>
                <a:latin typeface="微软雅黑" pitchFamily="34" charset="-122"/>
                <a:ea typeface="微软雅黑" pitchFamily="34" charset="-122"/>
              </a:rPr>
              <a:t>X</a:t>
            </a:r>
            <a:r>
              <a:rPr lang="zh-CN" altLang="en-US" sz="4000">
                <a:solidFill>
                  <a:srgbClr val="FF0000"/>
                </a:solidFill>
                <a:latin typeface="微软雅黑" pitchFamily="34" charset="-122"/>
                <a:ea typeface="微软雅黑" pitchFamily="34" charset="-122"/>
              </a:rPr>
              <a:t>的难题：</a:t>
            </a:r>
          </a:p>
          <a:p>
            <a:pPr defTabSz="914400"/>
            <a:r>
              <a:rPr lang="zh-CN" altLang="en-US" sz="3600">
                <a:solidFill>
                  <a:srgbClr val="FF0000"/>
                </a:solidFill>
                <a:latin typeface="微软雅黑" pitchFamily="34" charset="-122"/>
                <a:ea typeface="微软雅黑" pitchFamily="34" charset="-122"/>
              </a:rPr>
              <a:t>数组</a:t>
            </a:r>
            <a:r>
              <a:rPr lang="en-US" altLang="zh-CN" sz="3600">
                <a:solidFill>
                  <a:srgbClr val="FF0000"/>
                </a:solidFill>
                <a:latin typeface="微软雅黑" pitchFamily="34" charset="-122"/>
                <a:ea typeface="微软雅黑" pitchFamily="34" charset="-122"/>
              </a:rPr>
              <a:t>arr=[1,9,2,8,3,7,4,6,5,0];</a:t>
            </a:r>
            <a:r>
              <a:rPr lang="zh-CN" altLang="en-US" sz="3600">
                <a:solidFill>
                  <a:srgbClr val="FF0000"/>
                </a:solidFill>
                <a:latin typeface="微软雅黑" pitchFamily="34" charset="-122"/>
                <a:ea typeface="微软雅黑" pitchFamily="34" charset="-122"/>
              </a:rPr>
              <a:t>内部元素是乱序的。要求对数组进行排序，从小到大排列并打印数组。</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198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1987"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4.js</a:t>
            </a:r>
            <a:r>
              <a:rPr lang="zh-CN" altLang="en-US" sz="6000">
                <a:solidFill>
                  <a:srgbClr val="53585F"/>
                </a:solidFill>
                <a:latin typeface="微软雅黑" pitchFamily="34" charset="-122"/>
                <a:ea typeface="微软雅黑" pitchFamily="34" charset="-122"/>
              </a:rPr>
              <a:t>运算符</a:t>
            </a:r>
          </a:p>
        </p:txBody>
      </p:sp>
      <p:sp>
        <p:nvSpPr>
          <p:cNvPr id="41988" name="Text Box 5"/>
          <p:cNvSpPr txBox="1">
            <a:spLocks noChangeArrowheads="1"/>
          </p:cNvSpPr>
          <p:nvPr/>
        </p:nvSpPr>
        <p:spPr bwMode="auto">
          <a:xfrm>
            <a:off x="2254250" y="3689350"/>
            <a:ext cx="22129750" cy="4359275"/>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js</a:t>
            </a:r>
            <a:r>
              <a:rPr lang="zh-CN" altLang="en-US" sz="4000">
                <a:solidFill>
                  <a:srgbClr val="53585F"/>
                </a:solidFill>
                <a:latin typeface="微软雅黑" pitchFamily="34" charset="-122"/>
                <a:ea typeface="微软雅黑" pitchFamily="34" charset="-122"/>
              </a:rPr>
              <a:t>中有很多种类的运算符，不同的运算符拥有不同的作用。</a:t>
            </a:r>
          </a:p>
          <a:p>
            <a:pPr defTabSz="914400"/>
            <a:endParaRPr lang="zh-CN" altLang="en-US" sz="4000">
              <a:solidFill>
                <a:srgbClr val="53585F"/>
              </a:solidFill>
              <a:latin typeface="微软雅黑" pitchFamily="34" charset="-122"/>
              <a:ea typeface="微软雅黑" pitchFamily="34" charset="-122"/>
            </a:endParaRPr>
          </a:p>
          <a:p>
            <a:pPr defTabSz="914400"/>
            <a:r>
              <a:rPr lang="en-US" altLang="zh-CN" sz="4000">
                <a:solidFill>
                  <a:srgbClr val="53585F"/>
                </a:solidFill>
                <a:latin typeface="微软雅黑" pitchFamily="34" charset="-122"/>
                <a:ea typeface="微软雅黑" pitchFamily="34" charset="-122"/>
              </a:rPr>
              <a:t>(1)</a:t>
            </a:r>
            <a:r>
              <a:rPr lang="zh-CN" altLang="en-US" sz="4000">
                <a:solidFill>
                  <a:srgbClr val="53585F"/>
                </a:solidFill>
                <a:latin typeface="微软雅黑" pitchFamily="34" charset="-122"/>
                <a:ea typeface="微软雅黑" pitchFamily="34" charset="-122"/>
              </a:rPr>
              <a:t>算数运算符</a:t>
            </a:r>
            <a:br>
              <a:rPr lang="zh-CN" altLang="en-US" sz="4000">
                <a:solidFill>
                  <a:srgbClr val="53585F"/>
                </a:solidFill>
                <a:latin typeface="微软雅黑" pitchFamily="34" charset="-122"/>
                <a:ea typeface="微软雅黑" pitchFamily="34" charset="-122"/>
              </a:rPr>
            </a:br>
            <a:r>
              <a:rPr lang="en-US" altLang="zh-CN" sz="4000">
                <a:solidFill>
                  <a:srgbClr val="53585F"/>
                </a:solidFill>
                <a:latin typeface="微软雅黑" pitchFamily="34" charset="-122"/>
                <a:ea typeface="微软雅黑" pitchFamily="34" charset="-122"/>
              </a:rPr>
              <a:t>(2)</a:t>
            </a:r>
            <a:r>
              <a:rPr lang="zh-CN" altLang="en-US" sz="4000">
                <a:solidFill>
                  <a:srgbClr val="53585F"/>
                </a:solidFill>
                <a:latin typeface="微软雅黑" pitchFamily="34" charset="-122"/>
                <a:ea typeface="微软雅黑" pitchFamily="34" charset="-122"/>
              </a:rPr>
              <a:t>赋值运算符</a:t>
            </a:r>
          </a:p>
          <a:p>
            <a:pPr defTabSz="914400"/>
            <a:r>
              <a:rPr lang="en-US" altLang="zh-CN" sz="4000">
                <a:solidFill>
                  <a:srgbClr val="53585F"/>
                </a:solidFill>
                <a:latin typeface="微软雅黑" pitchFamily="34" charset="-122"/>
                <a:ea typeface="微软雅黑" pitchFamily="34" charset="-122"/>
              </a:rPr>
              <a:t>(3)</a:t>
            </a:r>
            <a:r>
              <a:rPr lang="zh-CN" altLang="en-US" sz="4000">
                <a:solidFill>
                  <a:srgbClr val="53585F"/>
                </a:solidFill>
                <a:latin typeface="微软雅黑" pitchFamily="34" charset="-122"/>
                <a:ea typeface="微软雅黑" pitchFamily="34" charset="-122"/>
              </a:rPr>
              <a:t>比较运算符</a:t>
            </a:r>
          </a:p>
          <a:p>
            <a:pPr defTabSz="914400"/>
            <a:r>
              <a:rPr lang="en-US" altLang="zh-CN" sz="4000">
                <a:solidFill>
                  <a:srgbClr val="53585F"/>
                </a:solidFill>
                <a:latin typeface="微软雅黑" pitchFamily="34" charset="-122"/>
                <a:ea typeface="微软雅黑" pitchFamily="34" charset="-122"/>
              </a:rPr>
              <a:t>(4)</a:t>
            </a:r>
            <a:r>
              <a:rPr lang="zh-CN" altLang="en-US" sz="4000">
                <a:solidFill>
                  <a:srgbClr val="53585F"/>
                </a:solidFill>
                <a:latin typeface="微软雅黑" pitchFamily="34" charset="-122"/>
                <a:ea typeface="微软雅黑" pitchFamily="34" charset="-122"/>
              </a:rPr>
              <a:t>布尔运算符</a:t>
            </a:r>
          </a:p>
          <a:p>
            <a:pPr defTabSz="914400"/>
            <a:r>
              <a:rPr lang="en-US" altLang="zh-CN" sz="4000">
                <a:solidFill>
                  <a:srgbClr val="53585F"/>
                </a:solidFill>
                <a:latin typeface="微软雅黑" pitchFamily="34" charset="-122"/>
                <a:ea typeface="微软雅黑" pitchFamily="34" charset="-122"/>
              </a:rPr>
              <a:t>(5)</a:t>
            </a:r>
            <a:r>
              <a:rPr lang="zh-CN" altLang="en-US" sz="4000">
                <a:solidFill>
                  <a:srgbClr val="53585F"/>
                </a:solidFill>
                <a:latin typeface="微软雅黑" pitchFamily="34" charset="-122"/>
                <a:ea typeface="微软雅黑" pitchFamily="34" charset="-122"/>
              </a:rPr>
              <a:t>三目运算符</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301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3011" name="Shape 243"/>
          <p:cNvSpPr>
            <a:spLocks noChangeArrowheads="1"/>
          </p:cNvSpPr>
          <p:nvPr/>
        </p:nvSpPr>
        <p:spPr bwMode="auto">
          <a:xfrm>
            <a:off x="2182813" y="2249488"/>
            <a:ext cx="20148550" cy="595630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算数运算符：</a:t>
            </a:r>
          </a:p>
          <a:p>
            <a:pPr hangingPunct="0">
              <a:lnSpc>
                <a:spcPct val="120000"/>
              </a:lnSpc>
            </a:pPr>
            <a:r>
              <a:rPr lang="zh-CN" altLang="en-US" sz="4000">
                <a:solidFill>
                  <a:schemeClr val="tx2"/>
                </a:solidFill>
                <a:latin typeface="微软雅黑" pitchFamily="34" charset="-122"/>
                <a:ea typeface="微软雅黑" pitchFamily="34" charset="-122"/>
              </a:rPr>
              <a:t>加法运算符：</a:t>
            </a:r>
            <a:r>
              <a:rPr lang="en-US" altLang="zh-CN" sz="4000">
                <a:solidFill>
                  <a:schemeClr val="tx2"/>
                </a:solidFill>
                <a:latin typeface="微软雅黑" pitchFamily="34" charset="-122"/>
                <a:ea typeface="微软雅黑" pitchFamily="34" charset="-122"/>
              </a:rPr>
              <a:t>x+y</a:t>
            </a:r>
          </a:p>
          <a:p>
            <a:pPr hangingPunct="0">
              <a:lnSpc>
                <a:spcPct val="120000"/>
              </a:lnSpc>
            </a:pPr>
            <a:r>
              <a:rPr lang="en-US" altLang="zh-CN" sz="4000">
                <a:solidFill>
                  <a:schemeClr val="tx2"/>
                </a:solidFill>
                <a:latin typeface="微软雅黑" pitchFamily="34" charset="-122"/>
                <a:ea typeface="微软雅黑" pitchFamily="34" charset="-122"/>
              </a:rPr>
              <a:t>减法运算符</a:t>
            </a:r>
            <a:r>
              <a:rPr lang="zh-CN" altLang="en-US" sz="4000">
                <a:solidFill>
                  <a:schemeClr val="tx2"/>
                </a:solidFill>
                <a:latin typeface="微软雅黑" pitchFamily="34" charset="-122"/>
                <a:ea typeface="微软雅黑" pitchFamily="34" charset="-122"/>
              </a:rPr>
              <a:t>：x - y</a:t>
            </a:r>
          </a:p>
          <a:p>
            <a:pPr hangingPunct="0">
              <a:lnSpc>
                <a:spcPct val="120000"/>
              </a:lnSpc>
            </a:pPr>
            <a:r>
              <a:rPr lang="en-US" altLang="zh-CN" sz="4000">
                <a:solidFill>
                  <a:schemeClr val="tx2"/>
                </a:solidFill>
                <a:latin typeface="微软雅黑" pitchFamily="34" charset="-122"/>
                <a:ea typeface="微软雅黑" pitchFamily="34" charset="-122"/>
              </a:rPr>
              <a:t>乘法运算符</a:t>
            </a:r>
            <a:r>
              <a:rPr lang="zh-CN" altLang="en-US" sz="4000">
                <a:solidFill>
                  <a:schemeClr val="tx2"/>
                </a:solidFill>
                <a:latin typeface="微软雅黑" pitchFamily="34" charset="-122"/>
                <a:ea typeface="微软雅黑" pitchFamily="34" charset="-122"/>
              </a:rPr>
              <a:t>：x * y</a:t>
            </a:r>
          </a:p>
          <a:p>
            <a:pPr hangingPunct="0">
              <a:lnSpc>
                <a:spcPct val="120000"/>
              </a:lnSpc>
            </a:pPr>
            <a:r>
              <a:rPr lang="en-US" altLang="zh-CN" sz="4000">
                <a:solidFill>
                  <a:schemeClr val="tx2"/>
                </a:solidFill>
                <a:latin typeface="微软雅黑" pitchFamily="34" charset="-122"/>
                <a:ea typeface="微软雅黑" pitchFamily="34" charset="-122"/>
              </a:rPr>
              <a:t>除法运算符</a:t>
            </a:r>
            <a:r>
              <a:rPr lang="zh-CN" altLang="en-US" sz="4000">
                <a:solidFill>
                  <a:schemeClr val="tx2"/>
                </a:solidFill>
                <a:latin typeface="微软雅黑" pitchFamily="34" charset="-122"/>
                <a:ea typeface="微软雅黑" pitchFamily="34" charset="-122"/>
              </a:rPr>
              <a:t>：x / y</a:t>
            </a:r>
          </a:p>
          <a:p>
            <a:pPr hangingPunct="0">
              <a:lnSpc>
                <a:spcPct val="120000"/>
              </a:lnSpc>
            </a:pPr>
            <a:r>
              <a:rPr lang="en-US" altLang="zh-CN" sz="4000">
                <a:solidFill>
                  <a:schemeClr val="tx2"/>
                </a:solidFill>
                <a:latin typeface="微软雅黑" pitchFamily="34" charset="-122"/>
                <a:ea typeface="微软雅黑" pitchFamily="34" charset="-122"/>
              </a:rPr>
              <a:t>余数运算符</a:t>
            </a:r>
            <a:r>
              <a:rPr lang="zh-CN" altLang="en-US" sz="4000">
                <a:solidFill>
                  <a:schemeClr val="tx2"/>
                </a:solidFill>
                <a:latin typeface="微软雅黑" pitchFamily="34" charset="-122"/>
                <a:ea typeface="微软雅黑" pitchFamily="34" charset="-122"/>
              </a:rPr>
              <a:t>：x % y</a:t>
            </a:r>
          </a:p>
          <a:p>
            <a:pPr hangingPunct="0">
              <a:lnSpc>
                <a:spcPct val="120000"/>
              </a:lnSpc>
            </a:pPr>
            <a:r>
              <a:rPr lang="en-US" altLang="zh-CN" sz="4000">
                <a:solidFill>
                  <a:schemeClr val="tx2"/>
                </a:solidFill>
                <a:latin typeface="微软雅黑" pitchFamily="34" charset="-122"/>
                <a:ea typeface="微软雅黑" pitchFamily="34" charset="-122"/>
              </a:rPr>
              <a:t>自增运算符</a:t>
            </a:r>
            <a:r>
              <a:rPr lang="zh-CN" altLang="en-US" sz="4000">
                <a:solidFill>
                  <a:schemeClr val="tx2"/>
                </a:solidFill>
                <a:latin typeface="微软雅黑" pitchFamily="34" charset="-122"/>
                <a:ea typeface="微软雅黑" pitchFamily="34" charset="-122"/>
              </a:rPr>
              <a:t>：++x 或者 x++</a:t>
            </a:r>
          </a:p>
          <a:p>
            <a:pPr hangingPunct="0">
              <a:lnSpc>
                <a:spcPct val="120000"/>
              </a:lnSpc>
            </a:pPr>
            <a:r>
              <a:rPr lang="en-US" altLang="zh-CN" sz="4000">
                <a:solidFill>
                  <a:schemeClr val="tx2"/>
                </a:solidFill>
                <a:latin typeface="微软雅黑" pitchFamily="34" charset="-122"/>
                <a:ea typeface="微软雅黑" pitchFamily="34" charset="-122"/>
              </a:rPr>
              <a:t>自减运算符</a:t>
            </a:r>
            <a:r>
              <a:rPr lang="zh-CN" altLang="en-US" sz="4000">
                <a:solidFill>
                  <a:schemeClr val="tx2"/>
                </a:solidFill>
                <a:latin typeface="微软雅黑" pitchFamily="34" charset="-122"/>
                <a:ea typeface="微软雅黑" pitchFamily="34" charset="-122"/>
              </a:rPr>
              <a:t>：--x 或者 x--</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403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4035" name="Shape 243"/>
          <p:cNvSpPr>
            <a:spLocks noChangeArrowheads="1"/>
          </p:cNvSpPr>
          <p:nvPr/>
        </p:nvSpPr>
        <p:spPr bwMode="auto">
          <a:xfrm>
            <a:off x="2182813" y="2249488"/>
            <a:ext cx="21458237" cy="3760787"/>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rgbClr val="53585F"/>
                </a:solidFill>
                <a:latin typeface="微软雅黑" pitchFamily="34" charset="-122"/>
                <a:ea typeface="微软雅黑" pitchFamily="34" charset="-122"/>
              </a:rPr>
              <a:t>加法运算符</a:t>
            </a:r>
          </a:p>
          <a:p>
            <a:pPr hangingPunct="0">
              <a:lnSpc>
                <a:spcPct val="120000"/>
              </a:lnSpc>
            </a:pPr>
            <a:r>
              <a:rPr lang="zh-CN" altLang="en-US" sz="4000">
                <a:solidFill>
                  <a:srgbClr val="53585F"/>
                </a:solidFill>
                <a:latin typeface="微软雅黑" pitchFamily="34" charset="-122"/>
                <a:ea typeface="微软雅黑" pitchFamily="34" charset="-122"/>
              </a:rPr>
              <a:t>	加法运算符（+）需要注意的地方是，它除了用于数值的相加，还能用于字符串的连接。</a:t>
            </a:r>
          </a:p>
          <a:p>
            <a:pPr hangingPunct="0">
              <a:lnSpc>
                <a:spcPct val="120000"/>
              </a:lnSpc>
            </a:pPr>
            <a:r>
              <a:rPr lang="en-US" altLang="zh-CN" sz="4000">
                <a:solidFill>
                  <a:srgbClr val="53585F"/>
                </a:solidFill>
                <a:latin typeface="微软雅黑" pitchFamily="34" charset="-122"/>
                <a:ea typeface="微软雅黑" pitchFamily="34" charset="-122"/>
              </a:rPr>
              <a:t>		'3' + 4 + 5 // "345"</a:t>
            </a:r>
          </a:p>
          <a:p>
            <a:pPr hangingPunct="0">
              <a:lnSpc>
                <a:spcPct val="120000"/>
              </a:lnSpc>
            </a:pPr>
            <a:r>
              <a:rPr lang="en-US" altLang="zh-CN" sz="4000">
                <a:solidFill>
                  <a:srgbClr val="53585F"/>
                </a:solidFill>
                <a:latin typeface="微软雅黑" pitchFamily="34" charset="-122"/>
                <a:ea typeface="微软雅黑" pitchFamily="34" charset="-122"/>
              </a:rPr>
              <a:t>		3 + 4 + '5' // "75"</a:t>
            </a:r>
          </a:p>
          <a:p>
            <a:pPr hangingPunct="0">
              <a:lnSpc>
                <a:spcPct val="120000"/>
              </a:lnSpc>
            </a:pPr>
            <a:r>
              <a:rPr lang="en-US" altLang="zh-CN"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sym typeface="+mn-ea"/>
              </a:rPr>
              <a:t>1 - '1' </a:t>
            </a:r>
            <a:r>
              <a:rPr lang="en-US" altLang="zh-CN" sz="4000">
                <a:solidFill>
                  <a:srgbClr val="53585F"/>
                </a:solidFill>
                <a:latin typeface="微软雅黑" pitchFamily="34" charset="-122"/>
                <a:ea typeface="微软雅黑" pitchFamily="34" charset="-122"/>
              </a:rPr>
              <a:t>) // 0</a:t>
            </a:r>
          </a:p>
        </p:txBody>
      </p:sp>
      <p:sp>
        <p:nvSpPr>
          <p:cNvPr id="44036" name="Shape 243"/>
          <p:cNvSpPr>
            <a:spLocks noChangeArrowheads="1"/>
          </p:cNvSpPr>
          <p:nvPr/>
        </p:nvSpPr>
        <p:spPr bwMode="auto">
          <a:xfrm>
            <a:off x="2182813" y="6410325"/>
            <a:ext cx="21458237" cy="6748463"/>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rgbClr val="53585F"/>
                </a:solidFill>
                <a:latin typeface="微软雅黑" pitchFamily="34" charset="-122"/>
                <a:ea typeface="微软雅黑" pitchFamily="34" charset="-122"/>
              </a:rPr>
              <a:t>单目运算符（自增自减运算符）</a:t>
            </a:r>
          </a:p>
          <a:p>
            <a:pPr hangingPunct="0">
              <a:lnSpc>
                <a:spcPct val="120000"/>
              </a:lnSpc>
            </a:pPr>
            <a:r>
              <a:rPr lang="zh-CN" altLang="en-US" sz="4000">
                <a:solidFill>
                  <a:srgbClr val="53585F"/>
                </a:solidFill>
                <a:latin typeface="微软雅黑" pitchFamily="34" charset="-122"/>
                <a:ea typeface="微软雅黑" pitchFamily="34" charset="-122"/>
              </a:rPr>
              <a:t>	单目运算符只需要一个运算子即可计算，表示对自身进行增加或者减少。使用时需要注意：</a:t>
            </a:r>
          </a:p>
          <a:p>
            <a:pPr hangingPunct="0">
              <a:lnSpc>
                <a:spcPct val="120000"/>
              </a:lnSpc>
            </a:pPr>
            <a:endParaRPr lang="zh-CN" altLang="en-US" sz="4000">
              <a:solidFill>
                <a:srgbClr val="53585F"/>
              </a:solidFill>
              <a:latin typeface="微软雅黑" pitchFamily="34" charset="-122"/>
              <a:ea typeface="微软雅黑" pitchFamily="34" charset="-122"/>
            </a:endParaRPr>
          </a:p>
          <a:p>
            <a:pPr hangingPunct="0">
              <a:lnSpc>
                <a:spcPct val="120000"/>
              </a:lnSpc>
            </a:pPr>
            <a:r>
              <a:rPr lang="zh-CN" altLang="en-US" sz="4000">
                <a:solidFill>
                  <a:srgbClr val="53585F"/>
                </a:solidFill>
                <a:latin typeface="微软雅黑" pitchFamily="34" charset="-122"/>
                <a:ea typeface="微软雅黑" pitchFamily="34" charset="-122"/>
              </a:rPr>
              <a:t>	</a:t>
            </a:r>
            <a:r>
              <a:rPr lang="en-US" altLang="zh-CN" sz="4000">
                <a:solidFill>
                  <a:srgbClr val="53585F"/>
                </a:solidFill>
                <a:latin typeface="微软雅黑" pitchFamily="34" charset="-122"/>
                <a:ea typeface="微软雅黑" pitchFamily="34" charset="-122"/>
              </a:rPr>
              <a:t>a.</a:t>
            </a:r>
            <a:r>
              <a:rPr lang="zh-CN" altLang="en-US" sz="4000">
                <a:solidFill>
                  <a:srgbClr val="53585F"/>
                </a:solidFill>
                <a:latin typeface="微软雅黑" pitchFamily="34" charset="-122"/>
                <a:ea typeface="微软雅黑" pitchFamily="34" charset="-122"/>
              </a:rPr>
              <a:t>单目运算符放在运算子之前，先改变运算子本身，在参与计算结果。</a:t>
            </a:r>
          </a:p>
          <a:p>
            <a:r>
              <a:rPr lang="en-US" altLang="zh-CN">
                <a:solidFill>
                  <a:srgbClr val="53585F"/>
                </a:solidFill>
                <a:ea typeface="新宋体" pitchFamily="49" charset="-122"/>
              </a:rPr>
              <a:t>		var i = 1;</a:t>
            </a:r>
          </a:p>
          <a:p>
            <a:r>
              <a:rPr lang="en-US" altLang="zh-CN">
                <a:solidFill>
                  <a:srgbClr val="53585F"/>
                </a:solidFill>
                <a:ea typeface="新宋体" pitchFamily="49" charset="-122"/>
              </a:rPr>
              <a:t>		console.log(++i);//2 </a:t>
            </a:r>
            <a:endParaRPr lang="zh-CN" altLang="en-US" sz="4000">
              <a:solidFill>
                <a:srgbClr val="53585F"/>
              </a:solidFill>
              <a:latin typeface="微软雅黑" pitchFamily="34" charset="-122"/>
              <a:ea typeface="微软雅黑" pitchFamily="34" charset="-122"/>
            </a:endParaRPr>
          </a:p>
          <a:p>
            <a:pPr hangingPunct="0">
              <a:lnSpc>
                <a:spcPct val="120000"/>
              </a:lnSpc>
            </a:pPr>
            <a:r>
              <a:rPr lang="en-US" altLang="zh-CN" sz="4000">
                <a:solidFill>
                  <a:srgbClr val="53585F"/>
                </a:solidFill>
                <a:latin typeface="微软雅黑" pitchFamily="34" charset="-122"/>
                <a:ea typeface="微软雅黑" pitchFamily="34" charset="-122"/>
              </a:rPr>
              <a:t>	b.</a:t>
            </a:r>
            <a:r>
              <a:rPr lang="zh-CN" altLang="en-US" sz="4000">
                <a:solidFill>
                  <a:srgbClr val="53585F"/>
                </a:solidFill>
                <a:latin typeface="微软雅黑" pitchFamily="34" charset="-122"/>
                <a:ea typeface="微软雅黑" pitchFamily="34" charset="-122"/>
              </a:rPr>
              <a:t>单目运算符放在运算子之后，先计算运算结果，语句执行完毕后在改变运算子本身。</a:t>
            </a:r>
            <a:endParaRPr lang="en-US" altLang="zh-CN" sz="4000">
              <a:solidFill>
                <a:srgbClr val="53585F"/>
              </a:solidFill>
              <a:latin typeface="微软雅黑" pitchFamily="34" charset="-122"/>
              <a:ea typeface="微软雅黑" pitchFamily="34" charset="-122"/>
            </a:endParaRPr>
          </a:p>
          <a:p>
            <a:pPr hangingPunct="0">
              <a:lnSpc>
                <a:spcPct val="120000"/>
              </a:lnSpc>
            </a:pPr>
            <a:r>
              <a:rPr lang="en-US" altLang="zh-CN" sz="4000">
                <a:solidFill>
                  <a:srgbClr val="53585F"/>
                </a:solidFill>
                <a:latin typeface="微软雅黑" pitchFamily="34" charset="-122"/>
                <a:ea typeface="微软雅黑" pitchFamily="34" charset="-122"/>
              </a:rPr>
              <a:t>		var i = 1;</a:t>
            </a:r>
          </a:p>
          <a:p>
            <a:pPr hangingPunct="0">
              <a:lnSpc>
                <a:spcPct val="120000"/>
              </a:lnSpc>
            </a:pPr>
            <a:r>
              <a:rPr lang="en-US" altLang="zh-CN" sz="4000">
                <a:solidFill>
                  <a:srgbClr val="53585F"/>
                </a:solidFill>
                <a:latin typeface="微软雅黑" pitchFamily="34" charset="-122"/>
                <a:ea typeface="微软雅黑" pitchFamily="34" charset="-122"/>
              </a:rPr>
              <a:t>		console.log(i++);//1</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505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5059" name="Shape 243"/>
          <p:cNvSpPr>
            <a:spLocks noChangeArrowheads="1"/>
          </p:cNvSpPr>
          <p:nvPr/>
        </p:nvSpPr>
        <p:spPr bwMode="auto">
          <a:xfrm>
            <a:off x="2182813" y="2249488"/>
            <a:ext cx="18721387" cy="888365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赋值运算符：</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相当于</a:t>
            </a:r>
            <a:r>
              <a:rPr lang="en-US" altLang="zh-CN" sz="4000">
                <a:solidFill>
                  <a:schemeClr val="tx2"/>
                </a:solidFill>
                <a:latin typeface="微软雅黑" pitchFamily="34" charset="-122"/>
                <a:ea typeface="微软雅黑" pitchFamily="34" charset="-122"/>
              </a:rPr>
              <a:t>x= x+y</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相当于</a:t>
            </a:r>
            <a:r>
              <a:rPr lang="en-US" altLang="zh-CN" sz="4000">
                <a:solidFill>
                  <a:schemeClr val="tx2"/>
                </a:solidFill>
                <a:latin typeface="微软雅黑" pitchFamily="34" charset="-122"/>
                <a:ea typeface="微软雅黑" pitchFamily="34" charset="-122"/>
              </a:rPr>
              <a:t>x= x-y</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相当于</a:t>
            </a:r>
            <a:r>
              <a:rPr lang="en-US" altLang="zh-CN" sz="4000">
                <a:solidFill>
                  <a:schemeClr val="tx2"/>
                </a:solidFill>
                <a:latin typeface="微软雅黑" pitchFamily="34" charset="-122"/>
                <a:ea typeface="微软雅黑" pitchFamily="34" charset="-122"/>
              </a:rPr>
              <a:t>x= x*y</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相当于</a:t>
            </a:r>
            <a:r>
              <a:rPr lang="en-US" altLang="zh-CN" sz="4000">
                <a:solidFill>
                  <a:schemeClr val="tx2"/>
                </a:solidFill>
                <a:latin typeface="微软雅黑" pitchFamily="34" charset="-122"/>
                <a:ea typeface="微软雅黑" pitchFamily="34" charset="-122"/>
              </a:rPr>
              <a:t>x= x/y</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相当于</a:t>
            </a:r>
            <a:r>
              <a:rPr lang="en-US" altLang="zh-CN" sz="4000">
                <a:solidFill>
                  <a:schemeClr val="tx2"/>
                </a:solidFill>
                <a:latin typeface="微软雅黑" pitchFamily="34" charset="-122"/>
                <a:ea typeface="微软雅黑" pitchFamily="34" charset="-122"/>
              </a:rPr>
              <a:t>x= x%y</a:t>
            </a:r>
          </a:p>
          <a:p>
            <a:pPr hangingPunct="0">
              <a:lnSpc>
                <a:spcPct val="120000"/>
              </a:lnSpc>
            </a:pPr>
            <a:r>
              <a:rPr lang="en-US" altLang="zh-CN" sz="4000">
                <a:solidFill>
                  <a:schemeClr val="tx2"/>
                </a:solidFill>
                <a:latin typeface="微软雅黑" pitchFamily="34" charset="-122"/>
                <a:ea typeface="微软雅黑" pitchFamily="34" charset="-122"/>
              </a:rPr>
              <a:t>	x&gt;&gt;=y		//</a:t>
            </a:r>
            <a:r>
              <a:rPr lang="zh-CN" altLang="en-US" sz="4000">
                <a:solidFill>
                  <a:schemeClr val="tx2"/>
                </a:solidFill>
                <a:latin typeface="微软雅黑" pitchFamily="34" charset="-122"/>
                <a:ea typeface="微软雅黑" pitchFamily="34" charset="-122"/>
              </a:rPr>
              <a:t>按位右移符号，相当于</a:t>
            </a:r>
            <a:r>
              <a:rPr lang="en-US" altLang="zh-CN" sz="4000">
                <a:solidFill>
                  <a:schemeClr val="tx2"/>
                </a:solidFill>
                <a:latin typeface="微软雅黑" pitchFamily="34" charset="-122"/>
                <a:ea typeface="微软雅黑" pitchFamily="34" charset="-122"/>
              </a:rPr>
              <a:t>x= x&gt;&gt;y</a:t>
            </a:r>
          </a:p>
          <a:p>
            <a:pPr hangingPunct="0">
              <a:lnSpc>
                <a:spcPct val="120000"/>
              </a:lnSpc>
            </a:pPr>
            <a:r>
              <a:rPr lang="en-US" altLang="zh-CN" sz="4000">
                <a:solidFill>
                  <a:schemeClr val="tx2"/>
                </a:solidFill>
                <a:latin typeface="微软雅黑" pitchFamily="34" charset="-122"/>
                <a:ea typeface="微软雅黑" pitchFamily="34" charset="-122"/>
              </a:rPr>
              <a:t>	x&lt;&lt;=y		//</a:t>
            </a:r>
            <a:r>
              <a:rPr lang="zh-CN" altLang="en-US" sz="4000">
                <a:solidFill>
                  <a:schemeClr val="tx2"/>
                </a:solidFill>
                <a:latin typeface="微软雅黑" pitchFamily="34" charset="-122"/>
                <a:ea typeface="微软雅黑" pitchFamily="34" charset="-122"/>
              </a:rPr>
              <a:t>按位左移符号，相当于</a:t>
            </a:r>
            <a:r>
              <a:rPr lang="en-US" altLang="zh-CN" sz="4000">
                <a:solidFill>
                  <a:schemeClr val="tx2"/>
                </a:solidFill>
                <a:latin typeface="微软雅黑" pitchFamily="34" charset="-122"/>
                <a:ea typeface="微软雅黑" pitchFamily="34" charset="-122"/>
              </a:rPr>
              <a:t>x= x&lt;&lt;y</a:t>
            </a:r>
          </a:p>
          <a:p>
            <a:pPr hangingPunct="0">
              <a:lnSpc>
                <a:spcPct val="120000"/>
              </a:lnSpc>
            </a:pPr>
            <a:r>
              <a:rPr lang="en-US" altLang="zh-CN" sz="4000">
                <a:solidFill>
                  <a:schemeClr val="tx2"/>
                </a:solidFill>
                <a:latin typeface="微软雅黑" pitchFamily="34" charset="-122"/>
                <a:ea typeface="微软雅黑" pitchFamily="34" charset="-122"/>
              </a:rPr>
              <a:t>	x&gt;&gt;&gt;=y		//</a:t>
            </a:r>
            <a:r>
              <a:rPr lang="zh-CN" altLang="en-US" sz="4000">
                <a:solidFill>
                  <a:schemeClr val="tx2"/>
                </a:solidFill>
                <a:latin typeface="微软雅黑" pitchFamily="34" charset="-122"/>
                <a:ea typeface="微软雅黑" pitchFamily="34" charset="-122"/>
              </a:rPr>
              <a:t>相当于</a:t>
            </a:r>
            <a:r>
              <a:rPr lang="en-US" altLang="zh-CN" sz="4000">
                <a:solidFill>
                  <a:schemeClr val="tx2"/>
                </a:solidFill>
                <a:latin typeface="微软雅黑" pitchFamily="34" charset="-122"/>
                <a:ea typeface="微软雅黑" pitchFamily="34" charset="-122"/>
              </a:rPr>
              <a:t>x= x&gt;&gt;&gt;y</a:t>
            </a:r>
          </a:p>
          <a:p>
            <a:pPr hangingPunct="0">
              <a:lnSpc>
                <a:spcPct val="120000"/>
              </a:lnSpc>
            </a:pPr>
            <a:r>
              <a:rPr lang="en-US" altLang="zh-CN" sz="4000">
                <a:solidFill>
                  <a:schemeClr val="tx2"/>
                </a:solidFill>
                <a:latin typeface="微软雅黑" pitchFamily="34" charset="-122"/>
                <a:ea typeface="微软雅黑" pitchFamily="34" charset="-122"/>
              </a:rPr>
              <a:t>	x&amp;=y			//</a:t>
            </a:r>
            <a:r>
              <a:rPr lang="zh-CN" altLang="en-US" sz="4000">
                <a:solidFill>
                  <a:schemeClr val="tx2"/>
                </a:solidFill>
                <a:latin typeface="微软雅黑" pitchFamily="34" charset="-122"/>
                <a:ea typeface="微软雅黑" pitchFamily="34" charset="-122"/>
              </a:rPr>
              <a:t>位运算符之与运算，相当于</a:t>
            </a:r>
            <a:r>
              <a:rPr lang="en-US" altLang="zh-CN" sz="4000">
                <a:solidFill>
                  <a:schemeClr val="tx2"/>
                </a:solidFill>
                <a:latin typeface="微软雅黑" pitchFamily="34" charset="-122"/>
                <a:ea typeface="微软雅黑" pitchFamily="34" charset="-122"/>
              </a:rPr>
              <a:t>x= x&amp;y	</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位运算符之或运算，相当于</a:t>
            </a:r>
            <a:r>
              <a:rPr lang="en-US" altLang="zh-CN" sz="4000">
                <a:solidFill>
                  <a:schemeClr val="tx2"/>
                </a:solidFill>
                <a:latin typeface="微软雅黑" pitchFamily="34" charset="-122"/>
                <a:ea typeface="微软雅黑" pitchFamily="34" charset="-122"/>
              </a:rPr>
              <a:t>x= x|y</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位运算符之异或运算，相当于</a:t>
            </a:r>
            <a:r>
              <a:rPr lang="en-US" altLang="zh-CN" sz="4000">
                <a:solidFill>
                  <a:schemeClr val="tx2"/>
                </a:solidFill>
                <a:latin typeface="微软雅黑" pitchFamily="34" charset="-122"/>
                <a:ea typeface="微软雅黑" pitchFamily="34" charset="-122"/>
              </a:rPr>
              <a:t>x= x^y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843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8435"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1.</a:t>
            </a:r>
            <a:r>
              <a:rPr lang="zh-CN" altLang="en-US" sz="6000">
                <a:solidFill>
                  <a:srgbClr val="53585F"/>
                </a:solidFill>
                <a:latin typeface="微软雅黑" pitchFamily="34" charset="-122"/>
                <a:ea typeface="微软雅黑" pitchFamily="34" charset="-122"/>
              </a:rPr>
              <a:t>分支语句</a:t>
            </a:r>
          </a:p>
        </p:txBody>
      </p:sp>
      <p:sp>
        <p:nvSpPr>
          <p:cNvPr id="18436" name="Text Box 7"/>
          <p:cNvSpPr txBox="1">
            <a:spLocks noChangeArrowheads="1"/>
          </p:cNvSpPr>
          <p:nvPr/>
        </p:nvSpPr>
        <p:spPr bwMode="auto">
          <a:xfrm>
            <a:off x="2254250" y="3689350"/>
            <a:ext cx="21386800" cy="3749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顺序结构的程序虽然能解决计算、输出等问题，但不能做判断再选择。</a:t>
            </a:r>
            <a:r>
              <a:rPr lang="zh-CN" altLang="en-US" sz="4000">
                <a:solidFill>
                  <a:srgbClr val="FF0000"/>
                </a:solidFill>
                <a:latin typeface="微软雅黑" pitchFamily="34" charset="-122"/>
                <a:ea typeface="微软雅黑" pitchFamily="34" charset="-122"/>
              </a:rPr>
              <a:t>对于要先做判断再选择的问题就要使用分支结构</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分支结构的执行是依据一定的条件选择执行路径，而不是严格按照语句出现的物理顺序。</a:t>
            </a:r>
          </a:p>
          <a:p>
            <a:pPr defTabSz="914400"/>
            <a:r>
              <a:rPr lang="zh-CN" altLang="en-US" sz="4000">
                <a:solidFill>
                  <a:schemeClr val="tx2"/>
                </a:solidFill>
                <a:latin typeface="微软雅黑" pitchFamily="34" charset="-122"/>
                <a:ea typeface="微软雅黑" pitchFamily="34" charset="-122"/>
              </a:rPr>
              <a:t>	分支结构的程序设计方法的关键在于构造合适的分支条件和分析程序流程，根据不同的程序流程选择适当的分支语句。</a:t>
            </a:r>
          </a:p>
        </p:txBody>
      </p:sp>
      <p:pic>
        <p:nvPicPr>
          <p:cNvPr id="18437" name="Picture 8" descr="111"/>
          <p:cNvPicPr>
            <a:picLocks noChangeAspect="1" noChangeArrowheads="1"/>
          </p:cNvPicPr>
          <p:nvPr/>
        </p:nvPicPr>
        <p:blipFill>
          <a:blip r:embed="rId4"/>
          <a:srcRect/>
          <a:stretch>
            <a:fillRect/>
          </a:stretch>
        </p:blipFill>
        <p:spPr bwMode="auto">
          <a:xfrm>
            <a:off x="10534650" y="8081963"/>
            <a:ext cx="6337300" cy="4997450"/>
          </a:xfrm>
          <a:prstGeom prst="rect">
            <a:avLst/>
          </a:prstGeom>
          <a:noFill/>
          <a:ln w="9525">
            <a:noFill/>
            <a:miter lim="800000"/>
            <a:headEnd/>
            <a:tailEnd/>
          </a:ln>
        </p:spPr>
      </p:pic>
      <p:pic>
        <p:nvPicPr>
          <p:cNvPr id="18438" name="Picture 9" descr="549cf202000188f802600278"/>
          <p:cNvPicPr>
            <a:picLocks noChangeAspect="1" noChangeArrowheads="1"/>
          </p:cNvPicPr>
          <p:nvPr/>
        </p:nvPicPr>
        <p:blipFill>
          <a:blip r:embed="rId5"/>
          <a:srcRect/>
          <a:stretch>
            <a:fillRect/>
          </a:stretch>
        </p:blipFill>
        <p:spPr bwMode="auto">
          <a:xfrm>
            <a:off x="17195800" y="7218363"/>
            <a:ext cx="5726113" cy="6121400"/>
          </a:xfrm>
          <a:prstGeom prst="rect">
            <a:avLst/>
          </a:prstGeom>
          <a:noFill/>
          <a:ln w="9525">
            <a:noFill/>
            <a:miter lim="800000"/>
            <a:headEnd/>
            <a:tailEnd/>
          </a:ln>
        </p:spPr>
      </p:pic>
      <p:pic>
        <p:nvPicPr>
          <p:cNvPr id="18439" name="Picture 11" descr="1-12102114364RP"/>
          <p:cNvPicPr>
            <a:picLocks noChangeAspect="1" noChangeArrowheads="1"/>
          </p:cNvPicPr>
          <p:nvPr/>
        </p:nvPicPr>
        <p:blipFill>
          <a:blip r:embed="rId6"/>
          <a:srcRect/>
          <a:stretch>
            <a:fillRect/>
          </a:stretch>
        </p:blipFill>
        <p:spPr bwMode="auto">
          <a:xfrm>
            <a:off x="2543175" y="8081963"/>
            <a:ext cx="3811588" cy="5256212"/>
          </a:xfrm>
          <a:prstGeom prst="rect">
            <a:avLst/>
          </a:prstGeom>
          <a:noFill/>
          <a:ln w="9525">
            <a:noFill/>
            <a:miter lim="800000"/>
            <a:headEnd/>
            <a:tailEnd/>
          </a:ln>
        </p:spPr>
      </p:pic>
      <p:sp>
        <p:nvSpPr>
          <p:cNvPr id="18440" name="Line 12"/>
          <p:cNvSpPr>
            <a:spLocks noChangeShapeType="1"/>
          </p:cNvSpPr>
          <p:nvPr/>
        </p:nvSpPr>
        <p:spPr bwMode="auto">
          <a:xfrm>
            <a:off x="6935788" y="10602913"/>
            <a:ext cx="2808287" cy="0"/>
          </a:xfrm>
          <a:prstGeom prst="line">
            <a:avLst/>
          </a:prstGeom>
          <a:noFill/>
          <a:ln w="127000">
            <a:solidFill>
              <a:schemeClr val="tx1"/>
            </a:solidFill>
            <a:round/>
            <a:headEnd/>
            <a:tailEnd type="triangle" w="med" len="med"/>
          </a:ln>
        </p:spPr>
        <p:txBody>
          <a:bodyPr/>
          <a:lstStyle/>
          <a:p>
            <a:endParaRPr lang="zh-CN"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608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6083" name="Shape 243"/>
          <p:cNvSpPr>
            <a:spLocks noChangeArrowheads="1"/>
          </p:cNvSpPr>
          <p:nvPr/>
        </p:nvSpPr>
        <p:spPr bwMode="auto">
          <a:xfrm>
            <a:off x="2182813" y="2249488"/>
            <a:ext cx="18721387" cy="11079162"/>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chemeClr val="tx2"/>
                </a:solidFill>
                <a:latin typeface="微软雅黑" pitchFamily="34" charset="-122"/>
                <a:ea typeface="微软雅黑" pitchFamily="34" charset="-122"/>
              </a:rPr>
              <a:t>按位右移 </a:t>
            </a:r>
            <a:r>
              <a:rPr lang="en-US" altLang="zh-CN" sz="4000">
                <a:solidFill>
                  <a:schemeClr val="tx2"/>
                </a:solidFill>
                <a:latin typeface="微软雅黑" pitchFamily="34" charset="-122"/>
                <a:ea typeface="微软雅黑" pitchFamily="34" charset="-122"/>
              </a:rPr>
              <a:t>x&gt;&gt;=y</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zh-CN" altLang="en-US" sz="4000">
                <a:solidFill>
                  <a:schemeClr val="tx2"/>
                </a:solidFill>
                <a:latin typeface="微软雅黑" pitchFamily="34" charset="-122"/>
                <a:ea typeface="微软雅黑" pitchFamily="34" charset="-122"/>
              </a:rPr>
              <a:t>	右移的规则只记住一点：符号位不变，左边补上符号位。</a:t>
            </a:r>
          </a:p>
          <a:p>
            <a:pPr hangingPunct="0">
              <a:lnSpc>
                <a:spcPct val="120000"/>
              </a:lnSpc>
            </a:pP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正数符号位为</a:t>
            </a:r>
            <a:r>
              <a:rPr lang="en-US" altLang="zh-CN" sz="4000">
                <a:solidFill>
                  <a:schemeClr val="tx2"/>
                </a:solidFill>
                <a:latin typeface="微软雅黑" pitchFamily="34" charset="-122"/>
                <a:ea typeface="微软雅黑" pitchFamily="34" charset="-122"/>
              </a:rPr>
              <a:t>0</a:t>
            </a:r>
            <a:r>
              <a:rPr lang="zh-CN" altLang="en-US" sz="4000">
                <a:solidFill>
                  <a:schemeClr val="tx2"/>
                </a:solidFill>
                <a:latin typeface="微软雅黑" pitchFamily="34" charset="-122"/>
                <a:ea typeface="微软雅黑" pitchFamily="34" charset="-122"/>
              </a:rPr>
              <a:t>；</a:t>
            </a:r>
          </a:p>
          <a:p>
            <a:pPr hangingPunct="0">
              <a:lnSpc>
                <a:spcPct val="120000"/>
              </a:lnSpc>
            </a:pPr>
            <a:r>
              <a:rPr lang="zh-CN" altLang="en-US" sz="4000">
                <a:solidFill>
                  <a:schemeClr val="tx2"/>
                </a:solidFill>
                <a:latin typeface="微软雅黑" pitchFamily="34" charset="-122"/>
                <a:ea typeface="微软雅黑" pitchFamily="34" charset="-122"/>
              </a:rPr>
              <a:t>	负数符号位为</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	</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zh-CN" altLang="en-US" sz="4000">
                <a:solidFill>
                  <a:schemeClr val="tx2"/>
                </a:solidFill>
                <a:latin typeface="微软雅黑" pitchFamily="34" charset="-122"/>
                <a:ea typeface="微软雅黑" pitchFamily="34" charset="-122"/>
              </a:rPr>
              <a:t>	例</a:t>
            </a:r>
            <a:r>
              <a:rPr lang="en-US" altLang="zh-CN" sz="4000">
                <a:solidFill>
                  <a:schemeClr val="tx2"/>
                </a:solidFill>
                <a:latin typeface="微软雅黑" pitchFamily="34" charset="-122"/>
                <a:ea typeface="微软雅黑" pitchFamily="34" charset="-122"/>
              </a:rPr>
              <a:t>:</a:t>
            </a:r>
          </a:p>
          <a:p>
            <a:pPr hangingPunct="0">
              <a:lnSpc>
                <a:spcPct val="120000"/>
              </a:lnSpc>
            </a:pPr>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11&gt;&gt;2//</a:t>
            </a:r>
            <a:r>
              <a:rPr lang="zh-CN" altLang="en-US" sz="4000">
                <a:solidFill>
                  <a:schemeClr val="tx2"/>
                </a:solidFill>
                <a:latin typeface="微软雅黑" pitchFamily="34" charset="-122"/>
                <a:ea typeface="微软雅黑" pitchFamily="34" charset="-122"/>
              </a:rPr>
              <a:t>表示对</a:t>
            </a:r>
            <a:r>
              <a:rPr lang="en-US" altLang="zh-CN" sz="4000">
                <a:solidFill>
                  <a:schemeClr val="tx2"/>
                </a:solidFill>
                <a:latin typeface="微软雅黑" pitchFamily="34" charset="-122"/>
                <a:ea typeface="微软雅黑" pitchFamily="34" charset="-122"/>
              </a:rPr>
              <a:t>11</a:t>
            </a:r>
            <a:r>
              <a:rPr lang="zh-CN" altLang="en-US" sz="4000">
                <a:solidFill>
                  <a:schemeClr val="tx2"/>
                </a:solidFill>
                <a:latin typeface="微软雅黑" pitchFamily="34" charset="-122"/>
                <a:ea typeface="微软雅黑" pitchFamily="34" charset="-122"/>
              </a:rPr>
              <a:t>右移</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位</a:t>
            </a:r>
          </a:p>
          <a:p>
            <a:pPr hangingPunct="0">
              <a:lnSpc>
                <a:spcPct val="120000"/>
              </a:lnSpc>
            </a:pPr>
            <a:r>
              <a:rPr lang="zh-CN" altLang="en-US" sz="4000">
                <a:solidFill>
                  <a:schemeClr val="tx2"/>
                </a:solidFill>
                <a:latin typeface="微软雅黑" pitchFamily="34" charset="-122"/>
                <a:ea typeface="微软雅黑" pitchFamily="34" charset="-122"/>
              </a:rPr>
              <a:t>	运算过程：</a:t>
            </a:r>
          </a:p>
          <a:p>
            <a:pPr hangingPunct="0">
              <a:lnSpc>
                <a:spcPct val="120000"/>
              </a:lnSpc>
            </a:pPr>
            <a:r>
              <a:rPr lang="en-US" altLang="zh-CN" sz="4000">
                <a:solidFill>
                  <a:schemeClr val="tx2"/>
                </a:solidFill>
                <a:latin typeface="微软雅黑" pitchFamily="34" charset="-122"/>
                <a:ea typeface="微软雅黑" pitchFamily="34" charset="-122"/>
              </a:rPr>
              <a:t>		11</a:t>
            </a:r>
            <a:r>
              <a:rPr lang="zh-CN" altLang="en-US" sz="4000">
                <a:solidFill>
                  <a:schemeClr val="tx2"/>
                </a:solidFill>
                <a:latin typeface="微软雅黑" pitchFamily="34" charset="-122"/>
                <a:ea typeface="微软雅黑" pitchFamily="34" charset="-122"/>
              </a:rPr>
              <a:t>的二进制形式为：</a:t>
            </a:r>
            <a:r>
              <a:rPr lang="en-US" altLang="zh-CN" sz="4000">
                <a:solidFill>
                  <a:schemeClr val="tx2"/>
                </a:solidFill>
                <a:latin typeface="微软雅黑" pitchFamily="34" charset="-122"/>
                <a:ea typeface="微软雅黑" pitchFamily="34" charset="-122"/>
              </a:rPr>
              <a:t>0000 1011</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把低位的最后两个数字移出，因为该数字是正数，所以在高位补零。</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最终结果是：</a:t>
            </a:r>
            <a:r>
              <a:rPr lang="en-US" altLang="zh-CN" sz="4000">
                <a:solidFill>
                  <a:schemeClr val="tx2"/>
                </a:solidFill>
                <a:latin typeface="微软雅黑" pitchFamily="34" charset="-122"/>
                <a:ea typeface="微软雅黑" pitchFamily="34" charset="-122"/>
              </a:rPr>
              <a:t>0000 0010</a:t>
            </a:r>
            <a:r>
              <a:rPr lang="zh-CN" altLang="en-US" sz="4000">
                <a:solidFill>
                  <a:schemeClr val="tx2"/>
                </a:solidFill>
                <a:latin typeface="微软雅黑" pitchFamily="34" charset="-122"/>
                <a:ea typeface="微软雅黑" pitchFamily="34" charset="-122"/>
              </a:rPr>
              <a:t>。</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转换为十进制是</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 </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右移一位相当于除</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，右移</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位相当于除以</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的</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次方</a:t>
            </a:r>
            <a:r>
              <a:rPr lang="zh-CN" altLang="en-US" sz="4000">
                <a:solidFill>
                  <a:schemeClr val="tx2"/>
                </a:solidFill>
                <a:latin typeface="微软雅黑" pitchFamily="34" charset="-122"/>
                <a:ea typeface="微软雅黑" pitchFamily="34" charset="-122"/>
              </a:rPr>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710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7107" name="Shape 243"/>
          <p:cNvSpPr>
            <a:spLocks noChangeArrowheads="1"/>
          </p:cNvSpPr>
          <p:nvPr/>
        </p:nvSpPr>
        <p:spPr bwMode="auto">
          <a:xfrm>
            <a:off x="2182813" y="2249488"/>
            <a:ext cx="19946937" cy="8151812"/>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4000">
                <a:solidFill>
                  <a:schemeClr val="tx2"/>
                </a:solidFill>
                <a:latin typeface="微软雅黑" pitchFamily="34" charset="-122"/>
                <a:ea typeface="微软雅黑" pitchFamily="34" charset="-122"/>
              </a:rPr>
              <a:t>按位无符号右移 </a:t>
            </a:r>
            <a:r>
              <a:rPr lang="en-US" altLang="zh-CN" sz="4000">
                <a:solidFill>
                  <a:schemeClr val="tx2"/>
                </a:solidFill>
                <a:latin typeface="微软雅黑" pitchFamily="34" charset="-122"/>
                <a:ea typeface="微软雅黑" pitchFamily="34" charset="-122"/>
              </a:rPr>
              <a:t>x&gt;&gt;&gt;=y</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zh-CN" altLang="en-US" sz="4000">
                <a:solidFill>
                  <a:schemeClr val="tx2"/>
                </a:solidFill>
                <a:latin typeface="微软雅黑" pitchFamily="34" charset="-122"/>
                <a:ea typeface="微软雅黑" pitchFamily="34" charset="-122"/>
              </a:rPr>
              <a:t>	所有位向右移指定的位数。右移后左边空出的位用零来填充。向右移出的位被丢弃</a:t>
            </a:r>
            <a:r>
              <a:rPr lang="zh-CN" altLang="en-US" sz="4000">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	</a:t>
            </a:r>
          </a:p>
          <a:p>
            <a:pPr hangingPunct="0">
              <a:lnSpc>
                <a:spcPct val="120000"/>
              </a:lnSpc>
            </a:pPr>
            <a:endParaRPr lang="en-US" altLang="zh-CN" sz="4000">
              <a:solidFill>
                <a:schemeClr val="tx2"/>
              </a:solidFill>
              <a:latin typeface="微软雅黑" pitchFamily="34" charset="-122"/>
              <a:ea typeface="微软雅黑" pitchFamily="34" charset="-122"/>
            </a:endParaRPr>
          </a:p>
          <a:p>
            <a:pPr hangingPunct="0">
              <a:lnSpc>
                <a:spcPct val="120000"/>
              </a:lnSpc>
            </a:pPr>
            <a:r>
              <a:rPr lang="zh-CN" altLang="en-US" sz="4000">
                <a:solidFill>
                  <a:schemeClr val="tx2"/>
                </a:solidFill>
                <a:latin typeface="微软雅黑" pitchFamily="34" charset="-122"/>
                <a:ea typeface="微软雅黑" pitchFamily="34" charset="-122"/>
              </a:rPr>
              <a:t>	例</a:t>
            </a:r>
            <a:r>
              <a:rPr lang="en-US" altLang="zh-CN" sz="4000">
                <a:solidFill>
                  <a:schemeClr val="tx2"/>
                </a:solidFill>
                <a:latin typeface="微软雅黑" pitchFamily="34" charset="-122"/>
                <a:ea typeface="微软雅黑" pitchFamily="34" charset="-122"/>
              </a:rPr>
              <a:t>:</a:t>
            </a:r>
          </a:p>
          <a:p>
            <a:pPr hangingPunct="0">
              <a:lnSpc>
                <a:spcPct val="120000"/>
              </a:lnSpc>
            </a:pPr>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-11&gt;&gt;&gt;2//</a:t>
            </a:r>
            <a:r>
              <a:rPr lang="zh-CN" altLang="en-US" sz="4000">
                <a:solidFill>
                  <a:schemeClr val="tx2"/>
                </a:solidFill>
                <a:latin typeface="微软雅黑" pitchFamily="34" charset="-122"/>
                <a:ea typeface="微软雅黑" pitchFamily="34" charset="-122"/>
              </a:rPr>
              <a:t>表示对</a:t>
            </a:r>
            <a:r>
              <a:rPr lang="en-US" altLang="zh-CN" sz="4000">
                <a:solidFill>
                  <a:schemeClr val="tx2"/>
                </a:solidFill>
                <a:latin typeface="微软雅黑" pitchFamily="34" charset="-122"/>
                <a:ea typeface="微软雅黑" pitchFamily="34" charset="-122"/>
              </a:rPr>
              <a:t>11</a:t>
            </a:r>
            <a:r>
              <a:rPr lang="zh-CN" altLang="en-US" sz="4000">
                <a:solidFill>
                  <a:schemeClr val="tx2"/>
                </a:solidFill>
                <a:latin typeface="微软雅黑" pitchFamily="34" charset="-122"/>
                <a:ea typeface="微软雅黑" pitchFamily="34" charset="-122"/>
              </a:rPr>
              <a:t>右移</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位</a:t>
            </a:r>
          </a:p>
          <a:p>
            <a:pPr hangingPunct="0">
              <a:lnSpc>
                <a:spcPct val="120000"/>
              </a:lnSpc>
            </a:pPr>
            <a:r>
              <a:rPr lang="zh-CN" altLang="en-US" sz="4000">
                <a:solidFill>
                  <a:schemeClr val="tx2"/>
                </a:solidFill>
                <a:latin typeface="微软雅黑" pitchFamily="34" charset="-122"/>
                <a:ea typeface="微软雅黑" pitchFamily="34" charset="-122"/>
              </a:rPr>
              <a:t>	运算过程：</a:t>
            </a:r>
          </a:p>
          <a:p>
            <a:pPr hangingPunct="0">
              <a:lnSpc>
                <a:spcPct val="120000"/>
              </a:lnSpc>
            </a:pPr>
            <a:r>
              <a:rPr lang="en-US" altLang="zh-CN" sz="4000">
                <a:solidFill>
                  <a:schemeClr val="tx2"/>
                </a:solidFill>
                <a:latin typeface="微软雅黑" pitchFamily="34" charset="-122"/>
                <a:ea typeface="微软雅黑" pitchFamily="34" charset="-122"/>
              </a:rPr>
              <a:t>		-11</a:t>
            </a:r>
            <a:r>
              <a:rPr lang="zh-CN" altLang="en-US" sz="4000">
                <a:solidFill>
                  <a:schemeClr val="tx2"/>
                </a:solidFill>
                <a:latin typeface="微软雅黑" pitchFamily="34" charset="-122"/>
                <a:ea typeface="微软雅黑" pitchFamily="34" charset="-122"/>
              </a:rPr>
              <a:t>的二进制形式为：</a:t>
            </a:r>
            <a:r>
              <a:rPr lang="en-US" altLang="zh-CN" sz="4000">
                <a:solidFill>
                  <a:schemeClr val="tx2"/>
                </a:solidFill>
                <a:latin typeface="微软雅黑" pitchFamily="34" charset="-122"/>
                <a:ea typeface="微软雅黑" pitchFamily="34" charset="-122"/>
              </a:rPr>
              <a:t>1000 1011</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把低位的最后两个数字移出，在高位补零，低位右移丢弃。</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最终结果是：</a:t>
            </a:r>
            <a:r>
              <a:rPr lang="en-US" altLang="zh-CN" sz="4000">
                <a:solidFill>
                  <a:schemeClr val="tx2"/>
                </a:solidFill>
                <a:latin typeface="微软雅黑" pitchFamily="34" charset="-122"/>
                <a:ea typeface="微软雅黑" pitchFamily="34" charset="-122"/>
              </a:rPr>
              <a:t>0010 0010</a:t>
            </a:r>
            <a:r>
              <a:rPr lang="zh-CN" altLang="en-US" sz="4000">
                <a:solidFill>
                  <a:schemeClr val="tx2"/>
                </a:solidFill>
                <a:latin typeface="微软雅黑" pitchFamily="34" charset="-122"/>
                <a:ea typeface="微软雅黑" pitchFamily="34" charset="-122"/>
              </a:rPr>
              <a:t>。</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转换为十进制是</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813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8131" name="Shape 243"/>
          <p:cNvSpPr>
            <a:spLocks noChangeArrowheads="1"/>
          </p:cNvSpPr>
          <p:nvPr/>
        </p:nvSpPr>
        <p:spPr bwMode="auto">
          <a:xfrm>
            <a:off x="2182813" y="2249488"/>
            <a:ext cx="20521612" cy="815181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(3)</a:t>
            </a:r>
            <a:r>
              <a:rPr lang="zh-CN" altLang="en-US" sz="4000">
                <a:solidFill>
                  <a:schemeClr val="tx2"/>
                </a:solidFill>
                <a:latin typeface="微软雅黑" pitchFamily="34" charset="-122"/>
                <a:ea typeface="微软雅黑" pitchFamily="34" charset="-122"/>
              </a:rPr>
              <a:t>比较运算符：</a:t>
            </a:r>
          </a:p>
          <a:p>
            <a:pPr hangingPunct="0">
              <a:lnSpc>
                <a:spcPct val="120000"/>
              </a:lnSpc>
            </a:pPr>
            <a:r>
              <a:rPr lang="zh-CN" altLang="en-US" sz="4000">
                <a:solidFill>
                  <a:schemeClr val="tx2"/>
                </a:solidFill>
                <a:latin typeface="微软雅黑" pitchFamily="34" charset="-122"/>
                <a:ea typeface="微软雅黑" pitchFamily="34" charset="-122"/>
              </a:rPr>
              <a:t>	比较运算符比较两个值，然后返回一个布尔值，表示是否满足比较条件。</a:t>
            </a:r>
            <a:r>
              <a:rPr lang="en-US" altLang="zh-CN" sz="4000">
                <a:solidFill>
                  <a:schemeClr val="tx2"/>
                </a:solidFill>
                <a:latin typeface="微软雅黑" pitchFamily="34" charset="-122"/>
                <a:ea typeface="微软雅黑" pitchFamily="34" charset="-122"/>
              </a:rPr>
              <a:t>javascript</a:t>
            </a:r>
            <a:r>
              <a:rPr lang="zh-CN" altLang="en-US" sz="4000">
                <a:solidFill>
                  <a:schemeClr val="tx2"/>
                </a:solidFill>
                <a:latin typeface="微软雅黑" pitchFamily="34" charset="-122"/>
                <a:ea typeface="微软雅黑" pitchFamily="34" charset="-122"/>
              </a:rPr>
              <a:t>提供了</a:t>
            </a:r>
            <a:r>
              <a:rPr lang="en-US" altLang="zh-CN" sz="4000">
                <a:solidFill>
                  <a:schemeClr val="tx2"/>
                </a:solidFill>
                <a:latin typeface="微软雅黑" pitchFamily="34" charset="-122"/>
                <a:ea typeface="微软雅黑" pitchFamily="34" charset="-122"/>
              </a:rPr>
              <a:t>8</a:t>
            </a:r>
            <a:r>
              <a:rPr lang="zh-CN" altLang="en-US" sz="4000">
                <a:solidFill>
                  <a:schemeClr val="tx2"/>
                </a:solidFill>
                <a:latin typeface="微软雅黑" pitchFamily="34" charset="-122"/>
                <a:ea typeface="微软雅黑" pitchFamily="34" charset="-122"/>
              </a:rPr>
              <a:t>个比较运算符：</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判断是否相等（忽略变量类型）			</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判断是否严格相等（计算变量类型）</a:t>
            </a: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判断是否不相等（忽略变量类型）</a:t>
            </a:r>
            <a:endParaRPr lang="en-US" altLang="zh-CN" sz="4000">
              <a:solidFill>
                <a:schemeClr val="tx2"/>
              </a:solidFill>
              <a:latin typeface="微软雅黑" pitchFamily="34" charset="-122"/>
              <a:ea typeface="微软雅黑" pitchFamily="34" charset="-122"/>
            </a:endParaRPr>
          </a:p>
          <a:p>
            <a:pPr hangingPunct="0">
              <a:lnSpc>
                <a:spcPct val="120000"/>
              </a:lnSpc>
            </a:pPr>
            <a:r>
              <a:rPr lang="en-US" altLang="zh-CN" sz="4000">
                <a:solidFill>
                  <a:schemeClr val="tx2"/>
                </a:solidFill>
                <a:latin typeface="微软雅黑" pitchFamily="34" charset="-122"/>
                <a:ea typeface="微软雅黑" pitchFamily="34" charset="-122"/>
              </a:rPr>
              <a:t>	x!==y			//</a:t>
            </a:r>
            <a:r>
              <a:rPr lang="zh-CN" altLang="en-US" sz="4000">
                <a:solidFill>
                  <a:schemeClr val="tx2"/>
                </a:solidFill>
                <a:latin typeface="微软雅黑" pitchFamily="34" charset="-122"/>
                <a:ea typeface="微软雅黑" pitchFamily="34" charset="-122"/>
              </a:rPr>
              <a:t>判断是否严格不相等（计算变量类型）</a:t>
            </a:r>
            <a:endParaRPr lang="en-US" altLang="zh-CN" sz="4000">
              <a:solidFill>
                <a:schemeClr val="tx2"/>
              </a:solidFill>
              <a:latin typeface="微软雅黑" pitchFamily="34" charset="-122"/>
              <a:ea typeface="微软雅黑" pitchFamily="34" charset="-122"/>
            </a:endParaRPr>
          </a:p>
          <a:p>
            <a:pPr hangingPunct="0">
              <a:lnSpc>
                <a:spcPct val="120000"/>
              </a:lnSpc>
            </a:pPr>
            <a:r>
              <a:rPr lang="en-US" altLang="zh-CN" sz="4000">
                <a:solidFill>
                  <a:schemeClr val="tx2"/>
                </a:solidFill>
                <a:latin typeface="微软雅黑" pitchFamily="34" charset="-122"/>
                <a:ea typeface="微软雅黑" pitchFamily="34" charset="-122"/>
              </a:rPr>
              <a:t>	x&lt;y			//</a:t>
            </a:r>
            <a:r>
              <a:rPr lang="zh-CN" altLang="en-US" sz="4000">
                <a:solidFill>
                  <a:schemeClr val="tx2"/>
                </a:solidFill>
                <a:latin typeface="微软雅黑" pitchFamily="34" charset="-122"/>
                <a:ea typeface="微软雅黑" pitchFamily="34" charset="-122"/>
              </a:rPr>
              <a:t>判断是否小于</a:t>
            </a:r>
          </a:p>
          <a:p>
            <a:pPr hangingPunct="0">
              <a:lnSpc>
                <a:spcPct val="120000"/>
              </a:lnSpc>
            </a:pPr>
            <a:r>
              <a:rPr lang="en-US" altLang="zh-CN" sz="4000">
                <a:solidFill>
                  <a:schemeClr val="tx2"/>
                </a:solidFill>
                <a:latin typeface="微软雅黑" pitchFamily="34" charset="-122"/>
                <a:ea typeface="微软雅黑" pitchFamily="34" charset="-122"/>
              </a:rPr>
              <a:t>	x&lt;=y			//</a:t>
            </a:r>
            <a:r>
              <a:rPr lang="zh-CN" altLang="en-US" sz="4000">
                <a:solidFill>
                  <a:schemeClr val="tx2"/>
                </a:solidFill>
                <a:latin typeface="微软雅黑" pitchFamily="34" charset="-122"/>
                <a:ea typeface="微软雅黑" pitchFamily="34" charset="-122"/>
              </a:rPr>
              <a:t>判断是否小于或者等于</a:t>
            </a:r>
          </a:p>
          <a:p>
            <a:pPr hangingPunct="0">
              <a:lnSpc>
                <a:spcPct val="120000"/>
              </a:lnSpc>
            </a:pPr>
            <a:r>
              <a:rPr lang="en-US" altLang="zh-CN" sz="4000">
                <a:solidFill>
                  <a:schemeClr val="tx2"/>
                </a:solidFill>
                <a:latin typeface="微软雅黑" pitchFamily="34" charset="-122"/>
                <a:ea typeface="微软雅黑" pitchFamily="34" charset="-122"/>
              </a:rPr>
              <a:t>	x&gt;y			//</a:t>
            </a:r>
            <a:r>
              <a:rPr lang="zh-CN" altLang="en-US" sz="4000">
                <a:solidFill>
                  <a:schemeClr val="tx2"/>
                </a:solidFill>
                <a:latin typeface="微软雅黑" pitchFamily="34" charset="-122"/>
                <a:ea typeface="微软雅黑" pitchFamily="34" charset="-122"/>
              </a:rPr>
              <a:t>判断是否大于</a:t>
            </a:r>
          </a:p>
          <a:p>
            <a:pPr hangingPunct="0">
              <a:lnSpc>
                <a:spcPct val="120000"/>
              </a:lnSpc>
            </a:pPr>
            <a:r>
              <a:rPr lang="en-US" altLang="zh-CN" sz="4000">
                <a:solidFill>
                  <a:schemeClr val="tx2"/>
                </a:solidFill>
                <a:latin typeface="微软雅黑" pitchFamily="34" charset="-122"/>
                <a:ea typeface="微软雅黑" pitchFamily="34" charset="-122"/>
              </a:rPr>
              <a:t>	x&gt;=y			//</a:t>
            </a:r>
            <a:r>
              <a:rPr lang="zh-CN" altLang="en-US" sz="4000">
                <a:solidFill>
                  <a:schemeClr val="tx2"/>
                </a:solidFill>
                <a:latin typeface="微软雅黑" pitchFamily="34" charset="-122"/>
                <a:ea typeface="微软雅黑" pitchFamily="34" charset="-122"/>
              </a:rPr>
              <a:t>判断是否大于或者等于</a:t>
            </a:r>
          </a:p>
        </p:txBody>
      </p:sp>
      <p:sp>
        <p:nvSpPr>
          <p:cNvPr id="48132" name="Text Box 6"/>
          <p:cNvSpPr txBox="1">
            <a:spLocks noChangeArrowheads="1"/>
          </p:cNvSpPr>
          <p:nvPr/>
        </p:nvSpPr>
        <p:spPr bwMode="auto">
          <a:xfrm>
            <a:off x="2543175" y="11466513"/>
            <a:ext cx="20594638" cy="1920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undefined</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null</a:t>
            </a:r>
            <a:r>
              <a:rPr lang="zh-CN" altLang="en-US" sz="4000">
                <a:solidFill>
                  <a:schemeClr val="tx2"/>
                </a:solidFill>
                <a:latin typeface="微软雅黑" pitchFamily="34" charset="-122"/>
                <a:ea typeface="微软雅黑" pitchFamily="34" charset="-122"/>
              </a:rPr>
              <a:t>与自身严格相等。</a:t>
            </a:r>
          </a:p>
          <a:p>
            <a:pPr defTabSz="914400"/>
            <a:r>
              <a:rPr lang="en-US" altLang="zh-CN" sz="4000">
                <a:solidFill>
                  <a:schemeClr val="tx2"/>
                </a:solidFill>
                <a:latin typeface="微软雅黑" pitchFamily="34" charset="-122"/>
                <a:ea typeface="微软雅黑" pitchFamily="34" charset="-122"/>
              </a:rPr>
              <a:t>			var value1; var value2;</a:t>
            </a:r>
          </a:p>
          <a:p>
            <a:pPr defTabSz="914400"/>
            <a:r>
              <a:rPr lang="en-US" altLang="zh-CN" sz="4000">
                <a:solidFill>
                  <a:schemeClr val="tx2"/>
                </a:solidFill>
                <a:latin typeface="微软雅黑" pitchFamily="34" charset="-122"/>
                <a:ea typeface="微软雅黑" pitchFamily="34" charset="-122"/>
              </a:rPr>
              <a:t>			console.log(value1===value2;);//true </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4915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49155" name="Shape 243"/>
          <p:cNvSpPr>
            <a:spLocks noChangeArrowheads="1"/>
          </p:cNvSpPr>
          <p:nvPr/>
        </p:nvSpPr>
        <p:spPr bwMode="auto">
          <a:xfrm>
            <a:off x="2182813" y="2249488"/>
            <a:ext cx="20521612" cy="5222875"/>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(4)</a:t>
            </a:r>
            <a:r>
              <a:rPr lang="zh-CN" altLang="en-US" sz="4000">
                <a:solidFill>
                  <a:schemeClr val="tx2"/>
                </a:solidFill>
                <a:latin typeface="微软雅黑" pitchFamily="34" charset="-122"/>
                <a:ea typeface="微软雅黑" pitchFamily="34" charset="-122"/>
              </a:rPr>
              <a:t>布尔运算符：</a:t>
            </a:r>
          </a:p>
          <a:p>
            <a:pPr hangingPunct="0">
              <a:lnSpc>
                <a:spcPct val="120000"/>
              </a:lnSpc>
            </a:pPr>
            <a:r>
              <a:rPr lang="zh-CN" altLang="en-US" sz="4000">
                <a:solidFill>
                  <a:schemeClr val="tx2"/>
                </a:solidFill>
                <a:latin typeface="微软雅黑" pitchFamily="34" charset="-122"/>
                <a:ea typeface="微软雅黑" pitchFamily="34" charset="-122"/>
              </a:rPr>
              <a:t>	逻辑运算符用于测定变量或值之间的逻辑。常见的布尔运算符有以下三种：</a:t>
            </a:r>
            <a:r>
              <a:rPr lang="en-US" altLang="zh-CN" sz="4000">
                <a:solidFill>
                  <a:schemeClr val="tx2"/>
                </a:solidFill>
                <a:latin typeface="微软雅黑" pitchFamily="34" charset="-122"/>
                <a:ea typeface="微软雅黑" pitchFamily="34" charset="-122"/>
              </a:rPr>
              <a:t> </a:t>
            </a:r>
          </a:p>
          <a:p>
            <a:r>
              <a:rPr lang="zh-CN" altLang="en-US" sz="4000">
                <a:solidFill>
                  <a:srgbClr val="53585F"/>
                </a:solidFill>
                <a:latin typeface="微软雅黑" pitchFamily="34" charset="-122"/>
                <a:ea typeface="微软雅黑" pitchFamily="34" charset="-122"/>
              </a:rPr>
              <a:t>	非运算符（</a:t>
            </a:r>
            <a:r>
              <a:rPr lang="en-US" altLang="zh-CN" sz="4000">
                <a:solidFill>
                  <a:srgbClr val="53585F"/>
                </a:solidFill>
                <a:latin typeface="微软雅黑" pitchFamily="34" charset="-122"/>
                <a:ea typeface="微软雅黑" pitchFamily="34" charset="-122"/>
              </a:rPr>
              <a:t>!） </a:t>
            </a:r>
            <a:endParaRPr lang="zh-CN" altLang="en-US" sz="4000">
              <a:solidFill>
                <a:srgbClr val="53585F"/>
              </a:solidFill>
              <a:latin typeface="微软雅黑" pitchFamily="34" charset="-122"/>
              <a:ea typeface="微软雅黑" pitchFamily="34" charset="-122"/>
            </a:endParaRPr>
          </a:p>
          <a:p>
            <a:r>
              <a:rPr lang="en-US" altLang="zh-CN" sz="4000">
                <a:solidFill>
                  <a:srgbClr val="53585F"/>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表达式的值为假的时候，运算结果为真</a:t>
            </a:r>
            <a:r>
              <a:rPr lang="zh-CN" altLang="en-US" sz="4000">
                <a:solidFill>
                  <a:srgbClr val="53585F"/>
                </a:solidFill>
                <a:latin typeface="微软雅黑" pitchFamily="34" charset="-122"/>
                <a:ea typeface="微软雅黑" pitchFamily="34" charset="-122"/>
              </a:rPr>
              <a:t>		</a:t>
            </a:r>
          </a:p>
          <a:p>
            <a:r>
              <a:rPr lang="zh-CN" altLang="en-US" sz="4000">
                <a:solidFill>
                  <a:srgbClr val="53585F"/>
                </a:solidFill>
                <a:latin typeface="微软雅黑" pitchFamily="34" charset="-122"/>
                <a:ea typeface="微软雅黑" pitchFamily="34" charset="-122"/>
              </a:rPr>
              <a:t>	与运算符（</a:t>
            </a:r>
            <a:r>
              <a:rPr lang="en-US" altLang="zh-CN" sz="4000">
                <a:solidFill>
                  <a:srgbClr val="53585F"/>
                </a:solidFill>
                <a:latin typeface="微软雅黑" pitchFamily="34" charset="-122"/>
                <a:ea typeface="微软雅黑" pitchFamily="34" charset="-122"/>
              </a:rPr>
              <a:t>&amp;&amp;）</a:t>
            </a:r>
          </a:p>
          <a:p>
            <a:r>
              <a:rPr lang="en-US" altLang="zh-CN" sz="4000">
                <a:solidFill>
                  <a:srgbClr val="53585F"/>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当运算符两端的表达式值均为真时，运算结果为真，否则为假</a:t>
            </a:r>
            <a:endParaRPr lang="zh-CN" altLang="en-US" sz="4000">
              <a:solidFill>
                <a:srgbClr val="53585F"/>
              </a:solidFill>
              <a:latin typeface="微软雅黑" pitchFamily="34" charset="-122"/>
              <a:ea typeface="微软雅黑" pitchFamily="34" charset="-122"/>
            </a:endParaRPr>
          </a:p>
          <a:p>
            <a:r>
              <a:rPr lang="en-US" altLang="zh-CN" sz="4000">
                <a:solidFill>
                  <a:srgbClr val="53585F"/>
                </a:solidFill>
                <a:latin typeface="微软雅黑" pitchFamily="34" charset="-122"/>
                <a:ea typeface="微软雅黑" pitchFamily="34" charset="-122"/>
              </a:rPr>
              <a:t>	或运算符（||）</a:t>
            </a:r>
          </a:p>
          <a:p>
            <a:r>
              <a:rPr lang="zh-CN" altLang="en-US" sz="4000">
                <a:solidFill>
                  <a:srgbClr val="53585F"/>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当运算符两端的表达式值有一个为真，运算结果为真，都为假时结果才假</a:t>
            </a:r>
          </a:p>
        </p:txBody>
      </p:sp>
      <p:sp>
        <p:nvSpPr>
          <p:cNvPr id="49156" name="Rectangle 7"/>
          <p:cNvSpPr>
            <a:spLocks noChangeArrowheads="1"/>
          </p:cNvSpPr>
          <p:nvPr/>
        </p:nvSpPr>
        <p:spPr bwMode="auto">
          <a:xfrm>
            <a:off x="0" y="5743575"/>
            <a:ext cx="24384000" cy="0"/>
          </a:xfrm>
          <a:prstGeom prst="rect">
            <a:avLst/>
          </a:prstGeom>
          <a:solidFill>
            <a:srgbClr val="F9F9F9"/>
          </a:solidFill>
          <a:ln w="9525">
            <a:noFill/>
            <a:miter lim="800000"/>
            <a:headEnd/>
            <a:tailEnd/>
          </a:ln>
        </p:spPr>
        <p:txBody>
          <a:bodyPr wrap="none" lIns="0" tIns="0" rIns="0" bIns="0" anchor="ctr">
            <a:spAutoFit/>
          </a:bodyPr>
          <a:lstStyle/>
          <a:p>
            <a:endParaRPr lang="zh-CN" altLang="en-US">
              <a:ea typeface="新宋体" pitchFamily="49" charset="-122"/>
            </a:endParaRPr>
          </a:p>
        </p:txBody>
      </p:sp>
      <p:graphicFrame>
        <p:nvGraphicFramePr>
          <p:cNvPr id="83030" name="Group 86"/>
          <p:cNvGraphicFramePr>
            <a:graphicFrameLocks noGrp="1"/>
          </p:cNvGraphicFramePr>
          <p:nvPr/>
        </p:nvGraphicFramePr>
        <p:xfrm>
          <a:off x="2809875" y="9017000"/>
          <a:ext cx="16583025" cy="4465638"/>
        </p:xfrm>
        <a:graphic>
          <a:graphicData uri="http://schemas.openxmlformats.org/drawingml/2006/table">
            <a:tbl>
              <a:tblPr/>
              <a:tblGrid>
                <a:gridCol w="2771775"/>
                <a:gridCol w="1849438"/>
                <a:gridCol w="11961812"/>
              </a:tblGrid>
              <a:tr h="1708150">
                <a:tc>
                  <a:txBody>
                    <a:bodyPr/>
                    <a:lstStyle/>
                    <a:p>
                      <a:pPr marL="0" marR="0" lvl="0" indent="0" algn="l" defTabSz="825500" rtl="0" eaLnBrk="1" fontAlgn="base" latinLnBrk="0" hangingPunct="0">
                        <a:lnSpc>
                          <a:spcPct val="100000"/>
                        </a:lnSpc>
                        <a:spcBef>
                          <a:spcPct val="0"/>
                        </a:spcBef>
                        <a:spcAft>
                          <a:spcPct val="0"/>
                        </a:spcAft>
                        <a:buClrTx/>
                        <a:buSzTx/>
                        <a:buFontTx/>
                        <a:buNone/>
                        <a:tabLst/>
                      </a:pPr>
                      <a:endParaRPr kumimoji="0" lang="zh-CN" altLang="en-US" sz="4000" b="1"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endParaRPr>
                    </a:p>
                    <a:p>
                      <a:pPr marL="0" marR="0" lvl="0" indent="0" algn="l" defTabSz="825500" rtl="0" eaLnBrk="0" fontAlgn="base" latinLnBrk="0" hangingPunct="0">
                        <a:lnSpc>
                          <a:spcPct val="100000"/>
                        </a:lnSpc>
                        <a:spcBef>
                          <a:spcPct val="0"/>
                        </a:spcBef>
                        <a:spcAft>
                          <a:spcPct val="0"/>
                        </a:spcAft>
                        <a:buClrTx/>
                        <a:buSzTx/>
                        <a:buFontTx/>
                        <a:buNone/>
                        <a:tabLst/>
                      </a:pPr>
                      <a:r>
                        <a:rPr kumimoji="0" lang="zh-CN" altLang="en-US" sz="4000" b="1"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运算符</a:t>
                      </a:r>
                      <a:endParaRPr kumimoji="0" lang="zh-CN" altLang="en-US"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D5D5D5"/>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zh-CN" altLang="en-US" sz="4000" b="1"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描述</a:t>
                      </a:r>
                      <a:endParaRPr kumimoji="0" lang="zh-CN" altLang="en-US"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D5D5D5"/>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zh-CN" altLang="en-US" sz="4000" b="1"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例子</a:t>
                      </a:r>
                      <a:endParaRPr kumimoji="0" lang="zh-CN" altLang="en-US"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D5D5D5"/>
                    </a:solidFill>
                  </a:tcPr>
                </a:tc>
              </a:tr>
              <a:tr h="1011238">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&amp;&amp;</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and</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(x &lt; 10 &amp;&amp; y &gt; 1) </a:t>
                      </a:r>
                      <a:r>
                        <a:rPr kumimoji="0" lang="zh-CN" altLang="en-US"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为 </a:t>
                      </a: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true</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r>
              <a:tr h="735013">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or</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(x==5 || y==5) </a:t>
                      </a:r>
                      <a:r>
                        <a:rPr kumimoji="0" lang="zh-CN" altLang="en-US"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为 </a:t>
                      </a: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false</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r>
              <a:tr h="1011238">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not</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c>
                  <a:txBody>
                    <a:bodyPr/>
                    <a:lstStyle/>
                    <a:p>
                      <a:pPr marL="0" marR="0" lvl="0" indent="0" algn="l" defTabSz="825500" rtl="0" eaLnBrk="1"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!(x==y) </a:t>
                      </a:r>
                      <a:r>
                        <a:rPr kumimoji="0" lang="zh-CN" altLang="en-US"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为 </a:t>
                      </a:r>
                      <a:r>
                        <a:rPr kumimoji="0" lang="en-US" altLang="zh-CN" sz="4000" b="0" i="0" u="none" strike="noStrike" cap="none" normalizeH="0" baseline="0" smtClean="0">
                          <a:ln>
                            <a:noFill/>
                          </a:ln>
                          <a:solidFill>
                            <a:schemeClr val="tx2"/>
                          </a:solidFill>
                          <a:effectLst/>
                          <a:latin typeface="微软雅黑" pitchFamily="34" charset="-122"/>
                          <a:ea typeface="微软雅黑" pitchFamily="34" charset="-122"/>
                          <a:cs typeface="Helvetica Light"/>
                          <a:sym typeface="Helvetica Light"/>
                        </a:rPr>
                        <a:t>true</a:t>
                      </a: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EFEFEF"/>
                    </a:solidFill>
                  </a:tcPr>
                </a:tc>
              </a:tr>
            </a:tbl>
          </a:graphicData>
        </a:graphic>
      </p:graphicFrame>
      <p:sp>
        <p:nvSpPr>
          <p:cNvPr id="49179" name="Text Box 85"/>
          <p:cNvSpPr txBox="1">
            <a:spLocks noChangeArrowheads="1"/>
          </p:cNvSpPr>
          <p:nvPr/>
        </p:nvSpPr>
        <p:spPr bwMode="auto">
          <a:xfrm>
            <a:off x="2759075" y="8388350"/>
            <a:ext cx="10282238" cy="701675"/>
          </a:xfrm>
          <a:prstGeom prst="rect">
            <a:avLst/>
          </a:prstGeom>
          <a:noFill/>
          <a:ln w="9525">
            <a:noFill/>
            <a:miter lim="800000"/>
            <a:headEnd/>
            <a:tailEnd/>
          </a:ln>
        </p:spPr>
        <p:txBody>
          <a:bodyPr wrap="none">
            <a:spAutoFit/>
          </a:bodyPr>
          <a:lstStyle/>
          <a:p>
            <a:pPr defTabSz="914400"/>
            <a:r>
              <a:rPr lang="zh-CN" altLang="en-US" sz="4000">
                <a:solidFill>
                  <a:schemeClr val="tx2"/>
                </a:solidFill>
                <a:latin typeface="微软雅黑" pitchFamily="34" charset="-122"/>
                <a:ea typeface="微软雅黑" pitchFamily="34" charset="-122"/>
              </a:rPr>
              <a:t>给定 </a:t>
            </a:r>
            <a:r>
              <a:rPr lang="en-US" altLang="zh-CN" sz="4000">
                <a:solidFill>
                  <a:schemeClr val="tx2"/>
                </a:solidFill>
                <a:latin typeface="微软雅黑" pitchFamily="34" charset="-122"/>
                <a:ea typeface="微软雅黑" pitchFamily="34" charset="-122"/>
              </a:rPr>
              <a:t>x=6 </a:t>
            </a:r>
            <a:r>
              <a:rPr lang="zh-CN" altLang="en-US" sz="4000">
                <a:solidFill>
                  <a:schemeClr val="tx2"/>
                </a:solidFill>
                <a:latin typeface="微软雅黑" pitchFamily="34" charset="-122"/>
                <a:ea typeface="微软雅黑" pitchFamily="34" charset="-122"/>
              </a:rPr>
              <a:t>以及 </a:t>
            </a:r>
            <a:r>
              <a:rPr lang="en-US" altLang="zh-CN" sz="4000">
                <a:solidFill>
                  <a:schemeClr val="tx2"/>
                </a:solidFill>
                <a:latin typeface="微软雅黑" pitchFamily="34" charset="-122"/>
                <a:ea typeface="微软雅黑" pitchFamily="34" charset="-122"/>
              </a:rPr>
              <a:t>y=3</a:t>
            </a:r>
            <a:r>
              <a:rPr lang="zh-CN" altLang="en-US" sz="4000">
                <a:solidFill>
                  <a:schemeClr val="tx2"/>
                </a:solidFill>
                <a:latin typeface="微软雅黑" pitchFamily="34" charset="-122"/>
                <a:ea typeface="微软雅黑" pitchFamily="34" charset="-122"/>
              </a:rPr>
              <a:t>，下表解释了逻辑运算符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5017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50179" name="Shape 243"/>
          <p:cNvSpPr>
            <a:spLocks noChangeArrowheads="1"/>
          </p:cNvSpPr>
          <p:nvPr/>
        </p:nvSpPr>
        <p:spPr bwMode="auto">
          <a:xfrm>
            <a:off x="2182813" y="2249488"/>
            <a:ext cx="20521612" cy="229711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000">
                <a:solidFill>
                  <a:schemeClr val="tx2"/>
                </a:solidFill>
                <a:latin typeface="微软雅黑" pitchFamily="34" charset="-122"/>
                <a:ea typeface="微软雅黑" pitchFamily="34" charset="-122"/>
              </a:rPr>
              <a:t>(5)</a:t>
            </a:r>
            <a:r>
              <a:rPr lang="zh-CN" altLang="en-US" sz="4000">
                <a:solidFill>
                  <a:schemeClr val="tx2"/>
                </a:solidFill>
                <a:latin typeface="微软雅黑" pitchFamily="34" charset="-122"/>
                <a:ea typeface="微软雅黑" pitchFamily="34" charset="-122"/>
              </a:rPr>
              <a:t>三目运算符：</a:t>
            </a:r>
          </a:p>
          <a:p>
            <a:pPr hangingPunct="0">
              <a:lnSpc>
                <a:spcPct val="120000"/>
              </a:lnSpc>
            </a:pPr>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三元条件运算符用问号（？）和冒号（：），分隔三个表达式。如果第一个表达式的布尔值为true，则返回第二个表达式的值，否则返回第三个表达式的值。</a:t>
            </a:r>
            <a:endParaRPr lang="zh-CN" altLang="en-US" sz="4000">
              <a:solidFill>
                <a:schemeClr val="tx2"/>
              </a:solidFill>
              <a:latin typeface="微软雅黑" pitchFamily="34" charset="-122"/>
              <a:ea typeface="微软雅黑" pitchFamily="34" charset="-122"/>
            </a:endParaRPr>
          </a:p>
        </p:txBody>
      </p:sp>
      <p:sp>
        <p:nvSpPr>
          <p:cNvPr id="50180" name="Rectangle 5"/>
          <p:cNvSpPr>
            <a:spLocks noChangeArrowheads="1"/>
          </p:cNvSpPr>
          <p:nvPr/>
        </p:nvSpPr>
        <p:spPr bwMode="auto">
          <a:xfrm>
            <a:off x="0" y="5743575"/>
            <a:ext cx="24384000" cy="0"/>
          </a:xfrm>
          <a:prstGeom prst="rect">
            <a:avLst/>
          </a:prstGeom>
          <a:solidFill>
            <a:srgbClr val="F9F9F9"/>
          </a:solidFill>
          <a:ln w="9525">
            <a:noFill/>
            <a:miter lim="800000"/>
            <a:headEnd/>
            <a:tailEnd/>
          </a:ln>
        </p:spPr>
        <p:txBody>
          <a:bodyPr wrap="none" lIns="0" tIns="0" rIns="0" bIns="0" anchor="ctr">
            <a:spAutoFit/>
          </a:bodyPr>
          <a:lstStyle/>
          <a:p>
            <a:endParaRPr lang="zh-CN" altLang="en-US">
              <a:ea typeface="新宋体" pitchFamily="49" charset="-122"/>
            </a:endParaRPr>
          </a:p>
        </p:txBody>
      </p:sp>
      <p:sp>
        <p:nvSpPr>
          <p:cNvPr id="50181" name="Rectangle 29"/>
          <p:cNvSpPr>
            <a:spLocks noChangeArrowheads="1"/>
          </p:cNvSpPr>
          <p:nvPr/>
        </p:nvSpPr>
        <p:spPr bwMode="auto">
          <a:xfrm>
            <a:off x="3262313" y="5427663"/>
            <a:ext cx="7666037" cy="823912"/>
          </a:xfrm>
          <a:prstGeom prst="rect">
            <a:avLst/>
          </a:prstGeom>
          <a:noFill/>
          <a:ln w="9525">
            <a:noFill/>
            <a:miter lim="800000"/>
            <a:headEnd/>
            <a:tailEnd/>
          </a:ln>
        </p:spPr>
        <p:txBody>
          <a:bodyPr wrap="none">
            <a:spAutoFit/>
          </a:bodyPr>
          <a:lstStyle/>
          <a:p>
            <a:pPr defTabSz="914400" hangingPunct="0">
              <a:lnSpc>
                <a:spcPct val="120000"/>
              </a:lnSpc>
            </a:pPr>
            <a:r>
              <a:rPr lang="zh-CN" altLang="en-US" sz="4000">
                <a:solidFill>
                  <a:schemeClr val="tx2"/>
                </a:solidFill>
                <a:latin typeface="微软雅黑" pitchFamily="34" charset="-122"/>
                <a:ea typeface="微软雅黑" pitchFamily="34" charset="-122"/>
              </a:rPr>
              <a:t>语法：</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1?</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3;</a:t>
            </a:r>
          </a:p>
        </p:txBody>
      </p:sp>
      <p:sp>
        <p:nvSpPr>
          <p:cNvPr id="50182" name="Rectangle 31"/>
          <p:cNvSpPr>
            <a:spLocks noChangeArrowheads="1"/>
          </p:cNvSpPr>
          <p:nvPr/>
        </p:nvSpPr>
        <p:spPr bwMode="auto">
          <a:xfrm>
            <a:off x="4856163" y="7004050"/>
            <a:ext cx="5895975" cy="1006475"/>
          </a:xfrm>
          <a:prstGeom prst="rect">
            <a:avLst/>
          </a:prstGeom>
          <a:noFill/>
          <a:ln w="9525">
            <a:noFill/>
            <a:miter lim="800000"/>
            <a:headEnd/>
            <a:tailEnd/>
          </a:ln>
        </p:spPr>
        <p:txBody>
          <a:bodyPr wrap="none">
            <a:spAutoFit/>
          </a:bodyPr>
          <a:lstStyle/>
          <a:p>
            <a:pPr defTabSz="914400" hangingPunct="0">
              <a:lnSpc>
                <a:spcPct val="120000"/>
              </a:lnSpc>
            </a:pPr>
            <a:r>
              <a:rPr lang="en-US" altLang="zh-CN">
                <a:solidFill>
                  <a:srgbClr val="53585F"/>
                </a:solidFill>
                <a:ea typeface="新宋体" pitchFamily="49" charset="-122"/>
              </a:rPr>
              <a:t>var min = (a&lt;b)?a:b;</a:t>
            </a:r>
            <a:endParaRPr lang="zh-CN" altLang="en-US">
              <a:solidFill>
                <a:srgbClr val="53585F"/>
              </a:solidFill>
              <a:ea typeface="新宋体" pitchFamily="49"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hape 245"/>
          <p:cNvSpPr>
            <a:spLocks noChangeArrowheads="1"/>
          </p:cNvSpPr>
          <p:nvPr/>
        </p:nvSpPr>
        <p:spPr bwMode="auto">
          <a:xfrm>
            <a:off x="3619500" y="9974263"/>
            <a:ext cx="9304338" cy="558800"/>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3000">
                <a:solidFill>
                  <a:srgbClr val="FFFFFF"/>
                </a:solidFill>
                <a:latin typeface="Helvetica Light"/>
              </a:rPr>
              <a:t>更具行业竞争力       更高薪酬       更好的职业进阶发展</a:t>
            </a:r>
          </a:p>
        </p:txBody>
      </p:sp>
      <p:sp>
        <p:nvSpPr>
          <p:cNvPr id="51202" name="Shape 246"/>
          <p:cNvSpPr>
            <a:spLocks noChangeArrowheads="1"/>
          </p:cNvSpPr>
          <p:nvPr/>
        </p:nvSpPr>
        <p:spPr bwMode="auto">
          <a:xfrm>
            <a:off x="6569075" y="8613775"/>
            <a:ext cx="3405188" cy="73660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200">
                <a:solidFill>
                  <a:srgbClr val="FFFFFF"/>
                </a:solidFill>
                <a:latin typeface="Helvetica Light"/>
              </a:rPr>
              <a:t>UI</a:t>
            </a:r>
            <a:r>
              <a:rPr lang="zh-CN" altLang="en-US" sz="4200">
                <a:solidFill>
                  <a:srgbClr val="FFFFFF"/>
                </a:solidFill>
                <a:latin typeface="Helvetica Light"/>
              </a:rPr>
              <a:t>视觉设计师</a:t>
            </a:r>
          </a:p>
        </p:txBody>
      </p:sp>
      <p:pic>
        <p:nvPicPr>
          <p:cNvPr id="51203" name="06c58PIC3Tg_1024.jpg"/>
          <p:cNvPicPr>
            <a:picLocks noChangeAspect="1"/>
          </p:cNvPicPr>
          <p:nvPr/>
        </p:nvPicPr>
        <p:blipFill>
          <a:blip r:embed="rId2"/>
          <a:srcRect/>
          <a:stretch>
            <a:fillRect/>
          </a:stretch>
        </p:blipFill>
        <p:spPr bwMode="auto">
          <a:xfrm>
            <a:off x="-133350" y="-322263"/>
            <a:ext cx="25600025" cy="14474826"/>
          </a:xfrm>
          <a:prstGeom prst="rect">
            <a:avLst/>
          </a:prstGeom>
          <a:noFill/>
          <a:ln w="12700">
            <a:noFill/>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945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9459" name="Text Box 5"/>
          <p:cNvSpPr txBox="1">
            <a:spLocks noChangeArrowheads="1"/>
          </p:cNvSpPr>
          <p:nvPr/>
        </p:nvSpPr>
        <p:spPr bwMode="auto">
          <a:xfrm>
            <a:off x="1966913" y="2393950"/>
            <a:ext cx="7058025" cy="3749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分支语句通常有以下几种：</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(1)if</a:t>
            </a:r>
            <a:r>
              <a:rPr lang="zh-CN" altLang="en-US" sz="4000">
                <a:solidFill>
                  <a:schemeClr val="tx2"/>
                </a:solidFill>
                <a:latin typeface="微软雅黑" pitchFamily="34" charset="-122"/>
                <a:ea typeface="微软雅黑" pitchFamily="34" charset="-122"/>
              </a:rPr>
              <a:t>条件语句</a:t>
            </a:r>
          </a:p>
          <a:p>
            <a:pPr defTabSz="914400"/>
            <a:r>
              <a:rPr lang="en-US" altLang="zh-CN" sz="4000">
                <a:solidFill>
                  <a:schemeClr val="tx2"/>
                </a:solidFill>
                <a:latin typeface="微软雅黑" pitchFamily="34" charset="-122"/>
                <a:ea typeface="微软雅黑" pitchFamily="34" charset="-122"/>
              </a:rPr>
              <a:t>(2)if else</a:t>
            </a:r>
            <a:r>
              <a:rPr lang="zh-CN" altLang="en-US" sz="4000">
                <a:solidFill>
                  <a:schemeClr val="tx2"/>
                </a:solidFill>
                <a:latin typeface="微软雅黑" pitchFamily="34" charset="-122"/>
                <a:ea typeface="微软雅黑" pitchFamily="34" charset="-122"/>
              </a:rPr>
              <a:t>条件语句</a:t>
            </a:r>
          </a:p>
          <a:p>
            <a:pPr defTabSz="914400"/>
            <a:r>
              <a:rPr lang="en-US" altLang="zh-CN" sz="4000">
                <a:solidFill>
                  <a:schemeClr val="tx2"/>
                </a:solidFill>
                <a:latin typeface="微软雅黑" pitchFamily="34" charset="-122"/>
                <a:ea typeface="微软雅黑" pitchFamily="34" charset="-122"/>
              </a:rPr>
              <a:t>(3)if else if else</a:t>
            </a:r>
            <a:r>
              <a:rPr lang="zh-CN" altLang="en-US" sz="4000">
                <a:solidFill>
                  <a:schemeClr val="tx2"/>
                </a:solidFill>
                <a:latin typeface="微软雅黑" pitchFamily="34" charset="-122"/>
                <a:ea typeface="微软雅黑" pitchFamily="34" charset="-122"/>
              </a:rPr>
              <a:t>条件语句</a:t>
            </a:r>
          </a:p>
          <a:p>
            <a:pPr defTabSz="914400"/>
            <a:r>
              <a:rPr lang="en-US" altLang="zh-CN" sz="4000">
                <a:solidFill>
                  <a:schemeClr val="tx2"/>
                </a:solidFill>
                <a:latin typeface="微软雅黑" pitchFamily="34" charset="-122"/>
                <a:ea typeface="微软雅黑" pitchFamily="34" charset="-122"/>
              </a:rPr>
              <a:t>(4)switch</a:t>
            </a:r>
            <a:r>
              <a:rPr lang="zh-CN" altLang="en-US" sz="4000">
                <a:solidFill>
                  <a:schemeClr val="tx2"/>
                </a:solidFill>
                <a:latin typeface="微软雅黑" pitchFamily="34" charset="-122"/>
                <a:ea typeface="微软雅黑" pitchFamily="34" charset="-122"/>
              </a:rPr>
              <a:t>语句</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0482"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0483" name="Text Box 4"/>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(1)if</a:t>
            </a:r>
            <a:r>
              <a:rPr lang="zh-CN" altLang="en-US" sz="4000">
                <a:solidFill>
                  <a:schemeClr val="tx2"/>
                </a:solidFill>
                <a:latin typeface="微软雅黑" pitchFamily="34" charset="-122"/>
                <a:ea typeface="微软雅黑" pitchFamily="34" charset="-122"/>
              </a:rPr>
              <a:t>条件语句</a:t>
            </a:r>
          </a:p>
        </p:txBody>
      </p:sp>
      <p:sp>
        <p:nvSpPr>
          <p:cNvPr id="20484" name="Text Box 5"/>
          <p:cNvSpPr txBox="1">
            <a:spLocks noChangeArrowheads="1"/>
          </p:cNvSpPr>
          <p:nvPr/>
        </p:nvSpPr>
        <p:spPr bwMode="auto">
          <a:xfrm>
            <a:off x="2019300" y="3203575"/>
            <a:ext cx="20397788" cy="3140075"/>
          </a:xfrm>
          <a:prstGeom prst="rect">
            <a:avLst/>
          </a:prstGeom>
          <a:noFill/>
          <a:ln w="9525">
            <a:noFill/>
            <a:miter lim="800000"/>
            <a:headEnd/>
            <a:tailEnd/>
          </a:ln>
        </p:spPr>
        <p:txBody>
          <a:bodyPr>
            <a:spAutoFit/>
          </a:bodyPr>
          <a:lstStyle/>
          <a:p>
            <a:pPr defTabSz="914400"/>
            <a:r>
              <a:rPr lang="zh-CN" altLang="en-US" sz="4000">
                <a:solidFill>
                  <a:schemeClr val="tx2"/>
                </a:solidFill>
                <a:ea typeface="微软雅黑" pitchFamily="34" charset="-122"/>
              </a:rPr>
              <a:t>	先判断一个表达式的布尔值，然后根据布尔值的真伪，执行不同的语句。</a:t>
            </a:r>
          </a:p>
          <a:p>
            <a:pPr defTabSz="914400"/>
            <a:endParaRPr lang="zh-CN" altLang="en-US" sz="4000">
              <a:solidFill>
                <a:schemeClr val="tx2"/>
              </a:solidFill>
              <a:ea typeface="微软雅黑" pitchFamily="34" charset="-122"/>
            </a:endParaRPr>
          </a:p>
          <a:p>
            <a:pPr defTabSz="914400"/>
            <a:r>
              <a:rPr lang="zh-CN" altLang="en-US" sz="4000">
                <a:solidFill>
                  <a:schemeClr val="tx2"/>
                </a:solidFill>
                <a:ea typeface="微软雅黑" pitchFamily="34" charset="-122"/>
              </a:rPr>
              <a:t>	语法：</a:t>
            </a:r>
            <a:r>
              <a:rPr lang="en-US" altLang="zh-CN" sz="4000">
                <a:solidFill>
                  <a:srgbClr val="FF0000"/>
                </a:solidFill>
                <a:ea typeface="微软雅黑" pitchFamily="34" charset="-122"/>
              </a:rPr>
              <a:t>if</a:t>
            </a:r>
            <a:r>
              <a:rPr lang="zh-CN" altLang="en-US" sz="4000">
                <a:solidFill>
                  <a:srgbClr val="FF0000"/>
                </a:solidFill>
                <a:ea typeface="微软雅黑" pitchFamily="34" charset="-122"/>
              </a:rPr>
              <a:t>（表达式）</a:t>
            </a:r>
            <a:r>
              <a:rPr lang="en-US" altLang="zh-CN"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p>
          <a:p>
            <a:pPr defTabSz="914400"/>
            <a:r>
              <a:rPr lang="en-US" altLang="zh-CN" sz="4000">
                <a:solidFill>
                  <a:srgbClr val="FF0000"/>
                </a:solidFill>
                <a:ea typeface="微软雅黑" pitchFamily="34" charset="-122"/>
              </a:rPr>
              <a:t>		    }</a:t>
            </a:r>
          </a:p>
        </p:txBody>
      </p:sp>
      <p:sp>
        <p:nvSpPr>
          <p:cNvPr id="20485" name="Text Box 6"/>
          <p:cNvSpPr txBox="1">
            <a:spLocks noChangeArrowheads="1"/>
          </p:cNvSpPr>
          <p:nvPr/>
        </p:nvSpPr>
        <p:spPr bwMode="auto">
          <a:xfrm>
            <a:off x="2182813" y="11201400"/>
            <a:ext cx="20902612" cy="1920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：表达式必须放在小括号之中。执行语句必须放在大括号内。</a:t>
            </a:r>
          </a:p>
          <a:p>
            <a:pPr defTabSz="914400"/>
            <a:r>
              <a:rPr lang="en-US" altLang="zh-CN" sz="4000">
                <a:solidFill>
                  <a:schemeClr val="tx2"/>
                </a:solidFill>
                <a:latin typeface="微软雅黑" pitchFamily="34" charset="-122"/>
                <a:ea typeface="微软雅黑" pitchFamily="34" charset="-122"/>
              </a:rPr>
              <a:t>pss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if</a:t>
            </a:r>
            <a:r>
              <a:rPr lang="zh-CN" altLang="en-US" sz="4000">
                <a:solidFill>
                  <a:schemeClr val="tx2"/>
                </a:solidFill>
                <a:latin typeface="微软雅黑" pitchFamily="34" charset="-122"/>
                <a:ea typeface="微软雅黑" pitchFamily="34" charset="-122"/>
              </a:rPr>
              <a:t>条件语句最后不用加分号。</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psss</a:t>
            </a:r>
            <a:r>
              <a:rPr lang="zh-CN" altLang="en-US" sz="4000">
                <a:solidFill>
                  <a:schemeClr val="tx2"/>
                </a:solidFill>
                <a:latin typeface="微软雅黑" pitchFamily="34" charset="-122"/>
                <a:ea typeface="微软雅黑" pitchFamily="34" charset="-122"/>
              </a:rPr>
              <a:t>：执行语句如果只有一句，那么大括号可以不写。但是推荐所有情况都加上大括号。</a:t>
            </a:r>
            <a:endParaRPr lang="en-US" altLang="zh-CN" sz="4000">
              <a:solidFill>
                <a:schemeClr val="tx2"/>
              </a:solidFill>
              <a:latin typeface="微软雅黑" pitchFamily="34" charset="-122"/>
              <a:ea typeface="微软雅黑" pitchFamily="34" charset="-122"/>
            </a:endParaRPr>
          </a:p>
        </p:txBody>
      </p:sp>
      <p:sp>
        <p:nvSpPr>
          <p:cNvPr id="20486" name="Rectangle 7"/>
          <p:cNvSpPr>
            <a:spLocks noChangeArrowheads="1"/>
          </p:cNvSpPr>
          <p:nvPr/>
        </p:nvSpPr>
        <p:spPr bwMode="auto">
          <a:xfrm>
            <a:off x="2976563" y="6570663"/>
            <a:ext cx="19369087" cy="3017837"/>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if (m === 3) {</a:t>
            </a:r>
          </a:p>
          <a:p>
            <a:pPr defTabSz="914400"/>
            <a:r>
              <a:rPr lang="en-US" altLang="zh-CN" sz="4000">
                <a:solidFill>
                  <a:srgbClr val="53585F"/>
                </a:solidFill>
                <a:latin typeface="微软雅黑" pitchFamily="34" charset="-122"/>
                <a:ea typeface="微软雅黑" pitchFamily="34" charset="-122"/>
              </a:rPr>
              <a:t>	console.log(“</a:t>
            </a:r>
            <a:r>
              <a:rPr lang="zh-CN" altLang="en-US" sz="4000">
                <a:solidFill>
                  <a:srgbClr val="53585F"/>
                </a:solidFill>
                <a:latin typeface="微软雅黑" pitchFamily="34" charset="-122"/>
                <a:ea typeface="微软雅黑" pitchFamily="34" charset="-122"/>
              </a:rPr>
              <a:t>你居然猜到了</a:t>
            </a:r>
            <a:r>
              <a:rPr lang="en-US" altLang="zh-CN" sz="4000">
                <a:solidFill>
                  <a:srgbClr val="53585F"/>
                </a:solidFill>
                <a:latin typeface="微软雅黑" pitchFamily="34" charset="-122"/>
                <a:ea typeface="微软雅黑" pitchFamily="34" charset="-122"/>
              </a:rPr>
              <a:t>m</a:t>
            </a:r>
            <a:r>
              <a:rPr lang="zh-CN" altLang="en-US" sz="4000">
                <a:solidFill>
                  <a:srgbClr val="53585F"/>
                </a:solidFill>
                <a:latin typeface="微软雅黑" pitchFamily="34" charset="-122"/>
                <a:ea typeface="微软雅黑" pitchFamily="34" charset="-122"/>
              </a:rPr>
              <a:t>变量的值！”</a:t>
            </a:r>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	console.log(“</a:t>
            </a:r>
            <a:r>
              <a:rPr lang="zh-CN" altLang="en-US" sz="4000">
                <a:solidFill>
                  <a:srgbClr val="53585F"/>
                </a:solidFill>
                <a:latin typeface="微软雅黑" pitchFamily="34" charset="-122"/>
                <a:ea typeface="微软雅黑" pitchFamily="34" charset="-122"/>
              </a:rPr>
              <a:t>你果然是最帅得，</a:t>
            </a:r>
            <a:r>
              <a:rPr lang="en-US" altLang="zh-CN" sz="4000">
                <a:solidFill>
                  <a:srgbClr val="53585F"/>
                </a:solidFill>
                <a:latin typeface="微软雅黑" pitchFamily="34" charset="-122"/>
                <a:ea typeface="微软雅黑" pitchFamily="34" charset="-122"/>
              </a:rPr>
              <a:t>frank</a:t>
            </a:r>
            <a:r>
              <a:rPr lang="zh-CN" altLang="en-US" sz="4000">
                <a:solidFill>
                  <a:srgbClr val="53585F"/>
                </a:solidFill>
                <a:latin typeface="微软雅黑" pitchFamily="34" charset="-122"/>
                <a:ea typeface="微软雅黑" pitchFamily="34" charset="-122"/>
              </a:rPr>
              <a:t>大人！”</a:t>
            </a:r>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a:t>
            </a:r>
          </a:p>
          <a:p>
            <a:pPr defTabSz="914400"/>
            <a:r>
              <a:rPr lang="en-US" altLang="zh-CN" sz="3200">
                <a:solidFill>
                  <a:srgbClr val="53585F"/>
                </a:solidFill>
                <a:latin typeface="微软雅黑" pitchFamily="34" charset="-122"/>
                <a:ea typeface="微软雅黑" pitchFamily="34" charset="-122"/>
              </a:rPr>
              <a:t>//</a:t>
            </a:r>
            <a:r>
              <a:rPr lang="zh-CN" altLang="en-US" sz="3200">
                <a:solidFill>
                  <a:srgbClr val="53585F"/>
                </a:solidFill>
                <a:latin typeface="微软雅黑" pitchFamily="34" charset="-122"/>
                <a:ea typeface="微软雅黑" pitchFamily="34" charset="-122"/>
              </a:rPr>
              <a:t>这个结构表示当表达式</a:t>
            </a:r>
            <a:r>
              <a:rPr lang="en-US" altLang="zh-CN" sz="3200">
                <a:solidFill>
                  <a:srgbClr val="53585F"/>
                </a:solidFill>
                <a:latin typeface="微软雅黑" pitchFamily="34" charset="-122"/>
                <a:ea typeface="微软雅黑" pitchFamily="34" charset="-122"/>
              </a:rPr>
              <a:t>m===3</a:t>
            </a:r>
            <a:r>
              <a:rPr lang="zh-CN" altLang="en-US" sz="3200">
                <a:solidFill>
                  <a:srgbClr val="53585F"/>
                </a:solidFill>
                <a:latin typeface="微软雅黑" pitchFamily="34" charset="-122"/>
                <a:ea typeface="微软雅黑" pitchFamily="34" charset="-122"/>
              </a:rPr>
              <a:t>为真的时候，执行</a:t>
            </a:r>
            <a:r>
              <a:rPr lang="en-US" altLang="zh-CN" sz="3200">
                <a:solidFill>
                  <a:srgbClr val="53585F"/>
                </a:solidFill>
                <a:latin typeface="微软雅黑" pitchFamily="34" charset="-122"/>
                <a:ea typeface="微软雅黑" pitchFamily="34" charset="-122"/>
              </a:rPr>
              <a:t>if</a:t>
            </a:r>
            <a:r>
              <a:rPr lang="zh-CN" altLang="en-US" sz="3200">
                <a:solidFill>
                  <a:srgbClr val="53585F"/>
                </a:solidFill>
                <a:latin typeface="微软雅黑" pitchFamily="34" charset="-122"/>
                <a:ea typeface="微软雅黑" pitchFamily="34" charset="-122"/>
              </a:rPr>
              <a:t>结构内部的语句，否则就不执行。</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1506"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1507" name="Text Box 5"/>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(2)if else</a:t>
            </a:r>
            <a:r>
              <a:rPr lang="zh-CN" altLang="en-US" sz="4000">
                <a:solidFill>
                  <a:schemeClr val="tx2"/>
                </a:solidFill>
                <a:latin typeface="微软雅黑" pitchFamily="34" charset="-122"/>
                <a:ea typeface="微软雅黑" pitchFamily="34" charset="-122"/>
              </a:rPr>
              <a:t>条件语句</a:t>
            </a:r>
          </a:p>
        </p:txBody>
      </p:sp>
      <p:sp>
        <p:nvSpPr>
          <p:cNvPr id="21508" name="Text Box 10"/>
          <p:cNvSpPr txBox="1">
            <a:spLocks noChangeArrowheads="1"/>
          </p:cNvSpPr>
          <p:nvPr/>
        </p:nvSpPr>
        <p:spPr bwMode="auto">
          <a:xfrm>
            <a:off x="2019300" y="3203575"/>
            <a:ext cx="20397788" cy="4968875"/>
          </a:xfrm>
          <a:prstGeom prst="rect">
            <a:avLst/>
          </a:prstGeom>
          <a:noFill/>
          <a:ln w="9525">
            <a:noFill/>
            <a:miter lim="800000"/>
            <a:headEnd/>
            <a:tailEnd/>
          </a:ln>
        </p:spPr>
        <p:txBody>
          <a:bodyPr>
            <a:spAutoFit/>
          </a:bodyPr>
          <a:lstStyle/>
          <a:p>
            <a:pPr defTabSz="914400"/>
            <a:r>
              <a:rPr lang="zh-CN" altLang="en-US" sz="4000">
                <a:solidFill>
                  <a:schemeClr val="tx2"/>
                </a:solidFill>
                <a:ea typeface="微软雅黑" pitchFamily="34" charset="-122"/>
              </a:rPr>
              <a:t>	</a:t>
            </a:r>
            <a:r>
              <a:rPr lang="en-US" altLang="zh-CN" sz="4000">
                <a:solidFill>
                  <a:schemeClr val="tx2"/>
                </a:solidFill>
                <a:ea typeface="微软雅黑" pitchFamily="34" charset="-122"/>
              </a:rPr>
              <a:t>if else</a:t>
            </a:r>
            <a:r>
              <a:rPr lang="zh-CN" altLang="en-US" sz="4000">
                <a:solidFill>
                  <a:schemeClr val="tx2"/>
                </a:solidFill>
                <a:ea typeface="微软雅黑" pitchFamily="34" charset="-122"/>
              </a:rPr>
              <a:t>语句可以认为是</a:t>
            </a:r>
            <a:r>
              <a:rPr lang="en-US" altLang="zh-CN" sz="4000">
                <a:solidFill>
                  <a:schemeClr val="tx2"/>
                </a:solidFill>
                <a:ea typeface="微软雅黑" pitchFamily="34" charset="-122"/>
              </a:rPr>
              <a:t>if</a:t>
            </a:r>
            <a:r>
              <a:rPr lang="zh-CN" altLang="en-US" sz="4000">
                <a:solidFill>
                  <a:schemeClr val="tx2"/>
                </a:solidFill>
                <a:ea typeface="微软雅黑" pitchFamily="34" charset="-122"/>
              </a:rPr>
              <a:t>语句的升级版本。判断表达式值的真伪，若结果为真则执行语句</a:t>
            </a:r>
            <a:r>
              <a:rPr lang="en-US" altLang="zh-CN" sz="4000">
                <a:solidFill>
                  <a:schemeClr val="tx2"/>
                </a:solidFill>
                <a:ea typeface="微软雅黑" pitchFamily="34" charset="-122"/>
              </a:rPr>
              <a:t>1</a:t>
            </a:r>
            <a:r>
              <a:rPr lang="zh-CN" altLang="en-US" sz="4000">
                <a:solidFill>
                  <a:schemeClr val="tx2"/>
                </a:solidFill>
                <a:ea typeface="微软雅黑" pitchFamily="34" charset="-122"/>
              </a:rPr>
              <a:t>，否则就执行语句</a:t>
            </a:r>
            <a:r>
              <a:rPr lang="en-US" altLang="zh-CN" sz="4000">
                <a:solidFill>
                  <a:schemeClr val="tx2"/>
                </a:solidFill>
                <a:ea typeface="微软雅黑" pitchFamily="34" charset="-122"/>
              </a:rPr>
              <a:t>2</a:t>
            </a:r>
            <a:r>
              <a:rPr lang="zh-CN" altLang="en-US" sz="4000">
                <a:solidFill>
                  <a:schemeClr val="tx2"/>
                </a:solidFill>
                <a:ea typeface="微软雅黑" pitchFamily="34" charset="-122"/>
              </a:rPr>
              <a:t>。</a:t>
            </a:r>
          </a:p>
          <a:p>
            <a:pPr defTabSz="914400"/>
            <a:endParaRPr lang="zh-CN" altLang="en-US" sz="4000">
              <a:solidFill>
                <a:schemeClr val="tx2"/>
              </a:solidFill>
              <a:ea typeface="微软雅黑" pitchFamily="34" charset="-122"/>
            </a:endParaRPr>
          </a:p>
          <a:p>
            <a:pPr defTabSz="914400"/>
            <a:r>
              <a:rPr lang="zh-CN" altLang="en-US" sz="4000">
                <a:solidFill>
                  <a:schemeClr val="tx2"/>
                </a:solidFill>
                <a:ea typeface="微软雅黑" pitchFamily="34" charset="-122"/>
              </a:rPr>
              <a:t>	语法：</a:t>
            </a:r>
            <a:r>
              <a:rPr lang="en-US" altLang="zh-CN" sz="4000">
                <a:solidFill>
                  <a:srgbClr val="FF0000"/>
                </a:solidFill>
                <a:ea typeface="微软雅黑" pitchFamily="34" charset="-122"/>
              </a:rPr>
              <a:t>if</a:t>
            </a:r>
            <a:r>
              <a:rPr lang="zh-CN" altLang="en-US" sz="4000">
                <a:solidFill>
                  <a:srgbClr val="FF0000"/>
                </a:solidFill>
                <a:ea typeface="微软雅黑" pitchFamily="34" charset="-122"/>
              </a:rPr>
              <a:t>（表达式）</a:t>
            </a:r>
            <a:r>
              <a:rPr lang="en-US" altLang="zh-CN"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r>
              <a:rPr lang="en-US" altLang="zh-CN" sz="4000">
                <a:solidFill>
                  <a:srgbClr val="FF0000"/>
                </a:solidFill>
                <a:ea typeface="微软雅黑" pitchFamily="34" charset="-122"/>
              </a:rPr>
              <a:t>1</a:t>
            </a:r>
            <a:r>
              <a:rPr lang="zh-CN" altLang="en-US" sz="4000">
                <a:solidFill>
                  <a:srgbClr val="FF0000"/>
                </a:solidFill>
                <a:ea typeface="微软雅黑" pitchFamily="34" charset="-122"/>
              </a:rPr>
              <a:t>；</a:t>
            </a:r>
          </a:p>
          <a:p>
            <a:pPr defTabSz="914400"/>
            <a:r>
              <a:rPr lang="en-US" altLang="zh-CN" sz="4000">
                <a:solidFill>
                  <a:srgbClr val="FF0000"/>
                </a:solidFill>
                <a:ea typeface="微软雅黑" pitchFamily="34" charset="-122"/>
              </a:rPr>
              <a:t>		    }else{</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r>
              <a:rPr lang="en-US" altLang="zh-CN" sz="4000">
                <a:solidFill>
                  <a:srgbClr val="FF0000"/>
                </a:solidFill>
                <a:ea typeface="微软雅黑" pitchFamily="34" charset="-122"/>
              </a:rPr>
              <a:t>2</a:t>
            </a:r>
            <a:r>
              <a:rPr lang="zh-CN" altLang="en-US"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p>
        </p:txBody>
      </p:sp>
      <p:sp>
        <p:nvSpPr>
          <p:cNvPr id="21509" name="Rectangle 13"/>
          <p:cNvSpPr>
            <a:spLocks noChangeArrowheads="1"/>
          </p:cNvSpPr>
          <p:nvPr/>
        </p:nvSpPr>
        <p:spPr bwMode="auto">
          <a:xfrm>
            <a:off x="3048000" y="8686800"/>
            <a:ext cx="19369088" cy="3627438"/>
          </a:xfrm>
          <a:prstGeom prst="rect">
            <a:avLst/>
          </a:prstGeom>
          <a:noFill/>
          <a:ln w="9525">
            <a:noFill/>
            <a:miter lim="800000"/>
            <a:headEnd/>
            <a:tailEnd/>
          </a:ln>
        </p:spPr>
        <p:txBody>
          <a:bodyPr>
            <a:spAutoFit/>
          </a:bodyPr>
          <a:lstStyle/>
          <a:p>
            <a:pPr defTabSz="914400"/>
            <a:r>
              <a:rPr lang="en-US" altLang="zh-CN" sz="4000">
                <a:solidFill>
                  <a:srgbClr val="53585F"/>
                </a:solidFill>
                <a:latin typeface="微软雅黑" pitchFamily="34" charset="-122"/>
                <a:ea typeface="微软雅黑" pitchFamily="34" charset="-122"/>
              </a:rPr>
              <a:t>if ( xiaoHong === “cuteGirl”) {</a:t>
            </a:r>
          </a:p>
          <a:p>
            <a:pPr defTabSz="914400"/>
            <a:r>
              <a:rPr lang="en-US" altLang="zh-CN" sz="4000">
                <a:solidFill>
                  <a:srgbClr val="53585F"/>
                </a:solidFill>
                <a:latin typeface="微软雅黑" pitchFamily="34" charset="-122"/>
                <a:ea typeface="微软雅黑" pitchFamily="34" charset="-122"/>
              </a:rPr>
              <a:t>	console.log(“</a:t>
            </a:r>
            <a:r>
              <a:rPr lang="zh-CN" altLang="en-US" sz="4000">
                <a:solidFill>
                  <a:srgbClr val="53585F"/>
                </a:solidFill>
                <a:latin typeface="微软雅黑" pitchFamily="34" charset="-122"/>
                <a:ea typeface="微软雅黑" pitchFamily="34" charset="-122"/>
              </a:rPr>
              <a:t>既然小红是个可爱的小女孩，那么奖励你一套花裙子吧”</a:t>
            </a:r>
            <a:r>
              <a:rPr lang="en-US" altLang="zh-CN" sz="4000">
                <a:solidFill>
                  <a:srgbClr val="53585F"/>
                </a:solidFill>
                <a:latin typeface="微软雅黑" pitchFamily="34" charset="-122"/>
                <a:ea typeface="微软雅黑" pitchFamily="34" charset="-122"/>
              </a:rPr>
              <a:t>);	</a:t>
            </a:r>
          </a:p>
          <a:p>
            <a:pPr defTabSz="914400"/>
            <a:r>
              <a:rPr lang="en-US" altLang="zh-CN" sz="4000">
                <a:solidFill>
                  <a:srgbClr val="53585F"/>
                </a:solidFill>
                <a:latin typeface="微软雅黑" pitchFamily="34" charset="-122"/>
                <a:ea typeface="微软雅黑" pitchFamily="34" charset="-122"/>
              </a:rPr>
              <a:t>}else{</a:t>
            </a:r>
          </a:p>
          <a:p>
            <a:pPr defTabSz="914400"/>
            <a:r>
              <a:rPr lang="en-US" altLang="zh-CN" sz="4000">
                <a:solidFill>
                  <a:srgbClr val="53585F"/>
                </a:solidFill>
                <a:latin typeface="微软雅黑" pitchFamily="34" charset="-122"/>
                <a:ea typeface="微软雅黑" pitchFamily="34" charset="-122"/>
              </a:rPr>
              <a:t>	console.log(“</a:t>
            </a:r>
            <a:r>
              <a:rPr lang="zh-CN" altLang="en-US" sz="4000">
                <a:solidFill>
                  <a:srgbClr val="53585F"/>
                </a:solidFill>
                <a:latin typeface="微软雅黑" pitchFamily="34" charset="-122"/>
                <a:ea typeface="微软雅黑" pitchFamily="34" charset="-122"/>
              </a:rPr>
              <a:t>虽然小红不可爱，但是蜀黍还是请你吃棒棒糖！嘿嘿嘿！”</a:t>
            </a:r>
            <a:r>
              <a:rPr lang="en-US" altLang="zh-CN" sz="4000">
                <a:solidFill>
                  <a:srgbClr val="53585F"/>
                </a:solidFill>
                <a:latin typeface="微软雅黑" pitchFamily="34" charset="-122"/>
                <a:ea typeface="微软雅黑" pitchFamily="34" charset="-122"/>
              </a:rPr>
              <a:t>)</a:t>
            </a:r>
            <a:r>
              <a:rPr lang="zh-CN" altLang="en-US" sz="4000">
                <a:solidFill>
                  <a:srgbClr val="53585F"/>
                </a:solidFill>
                <a:latin typeface="微软雅黑" pitchFamily="34" charset="-122"/>
                <a:ea typeface="微软雅黑" pitchFamily="34" charset="-122"/>
              </a:rPr>
              <a:t>；</a:t>
            </a:r>
          </a:p>
          <a:p>
            <a:pPr defTabSz="914400"/>
            <a:r>
              <a:rPr lang="en-US" altLang="zh-CN" sz="4000">
                <a:solidFill>
                  <a:srgbClr val="53585F"/>
                </a:solidFill>
                <a:latin typeface="微软雅黑" pitchFamily="34" charset="-122"/>
                <a:ea typeface="微软雅黑" pitchFamily="34" charset="-122"/>
              </a:rPr>
              <a:t>}</a:t>
            </a:r>
          </a:p>
          <a:p>
            <a:pPr defTabSz="914400"/>
            <a:r>
              <a:rPr lang="en-US" altLang="zh-CN" sz="3200">
                <a:solidFill>
                  <a:srgbClr val="53585F"/>
                </a:solidFill>
                <a:latin typeface="微软雅黑" pitchFamily="34" charset="-122"/>
                <a:ea typeface="微软雅黑" pitchFamily="34" charset="-122"/>
              </a:rPr>
              <a:t>//</a:t>
            </a:r>
            <a:r>
              <a:rPr lang="zh-CN" altLang="en-US" sz="3200">
                <a:solidFill>
                  <a:srgbClr val="53585F"/>
                </a:solidFill>
                <a:latin typeface="微软雅黑" pitchFamily="34" charset="-122"/>
                <a:ea typeface="微软雅黑" pitchFamily="34" charset="-122"/>
              </a:rPr>
              <a:t>当表达式结果为真时，打印花裙子。否则请吃棒棒糖。</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253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2531" name="Text Box 4"/>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(3)if else if else</a:t>
            </a:r>
            <a:r>
              <a:rPr lang="zh-CN" altLang="en-US" sz="4000">
                <a:solidFill>
                  <a:schemeClr val="tx2"/>
                </a:solidFill>
                <a:latin typeface="微软雅黑" pitchFamily="34" charset="-122"/>
                <a:ea typeface="微软雅黑" pitchFamily="34" charset="-122"/>
              </a:rPr>
              <a:t>条件语句</a:t>
            </a:r>
          </a:p>
        </p:txBody>
      </p:sp>
      <p:sp>
        <p:nvSpPr>
          <p:cNvPr id="22532" name="Text Box 5"/>
          <p:cNvSpPr txBox="1">
            <a:spLocks noChangeArrowheads="1"/>
          </p:cNvSpPr>
          <p:nvPr/>
        </p:nvSpPr>
        <p:spPr bwMode="auto">
          <a:xfrm>
            <a:off x="2019300" y="3203575"/>
            <a:ext cx="20397788" cy="7407275"/>
          </a:xfrm>
          <a:prstGeom prst="rect">
            <a:avLst/>
          </a:prstGeom>
          <a:noFill/>
          <a:ln w="9525">
            <a:noFill/>
            <a:miter lim="800000"/>
            <a:headEnd/>
            <a:tailEnd/>
          </a:ln>
        </p:spPr>
        <p:txBody>
          <a:bodyPr>
            <a:spAutoFit/>
          </a:bodyPr>
          <a:lstStyle/>
          <a:p>
            <a:pPr defTabSz="914400"/>
            <a:r>
              <a:rPr lang="zh-CN" altLang="en-US" sz="4000">
                <a:solidFill>
                  <a:schemeClr val="tx2"/>
                </a:solidFill>
                <a:ea typeface="微软雅黑" pitchFamily="34" charset="-122"/>
              </a:rPr>
              <a:t>	当我们需要对一个变量判断多次的时候，我们就可以使用此结构进行判断。可以认为</a:t>
            </a:r>
            <a:r>
              <a:rPr lang="en-US" altLang="zh-CN" sz="4000">
                <a:solidFill>
                  <a:schemeClr val="tx2"/>
                </a:solidFill>
                <a:ea typeface="微软雅黑" pitchFamily="34" charset="-122"/>
              </a:rPr>
              <a:t>if elseif else</a:t>
            </a:r>
            <a:r>
              <a:rPr lang="zh-CN" altLang="en-US" sz="4000">
                <a:solidFill>
                  <a:schemeClr val="tx2"/>
                </a:solidFill>
                <a:ea typeface="微软雅黑" pitchFamily="34" charset="-122"/>
              </a:rPr>
              <a:t>结构是多个</a:t>
            </a:r>
            <a:r>
              <a:rPr lang="en-US" altLang="zh-CN" sz="4000">
                <a:solidFill>
                  <a:schemeClr val="tx2"/>
                </a:solidFill>
                <a:ea typeface="微软雅黑" pitchFamily="34" charset="-122"/>
              </a:rPr>
              <a:t>if else</a:t>
            </a:r>
            <a:r>
              <a:rPr lang="zh-CN" altLang="en-US" sz="4000">
                <a:solidFill>
                  <a:schemeClr val="tx2"/>
                </a:solidFill>
                <a:ea typeface="微软雅黑" pitchFamily="34" charset="-122"/>
              </a:rPr>
              <a:t>结构的嵌套。</a:t>
            </a:r>
          </a:p>
          <a:p>
            <a:pPr defTabSz="914400"/>
            <a:endParaRPr lang="zh-CN" altLang="en-US" sz="4000">
              <a:solidFill>
                <a:schemeClr val="tx2"/>
              </a:solidFill>
              <a:ea typeface="微软雅黑" pitchFamily="34" charset="-122"/>
            </a:endParaRPr>
          </a:p>
          <a:p>
            <a:pPr defTabSz="914400"/>
            <a:r>
              <a:rPr lang="zh-CN" altLang="en-US" sz="4000">
                <a:solidFill>
                  <a:schemeClr val="tx2"/>
                </a:solidFill>
                <a:ea typeface="微软雅黑" pitchFamily="34" charset="-122"/>
              </a:rPr>
              <a:t>	语法：</a:t>
            </a:r>
            <a:r>
              <a:rPr lang="en-US" altLang="zh-CN" sz="4000">
                <a:solidFill>
                  <a:srgbClr val="FF0000"/>
                </a:solidFill>
                <a:ea typeface="微软雅黑" pitchFamily="34" charset="-122"/>
              </a:rPr>
              <a:t>if</a:t>
            </a:r>
            <a:r>
              <a:rPr lang="zh-CN" altLang="en-US" sz="4000">
                <a:solidFill>
                  <a:srgbClr val="FF0000"/>
                </a:solidFill>
                <a:ea typeface="微软雅黑" pitchFamily="34" charset="-122"/>
              </a:rPr>
              <a:t>（表达式</a:t>
            </a:r>
            <a:r>
              <a:rPr lang="en-US" altLang="zh-CN" sz="4000">
                <a:solidFill>
                  <a:srgbClr val="FF0000"/>
                </a:solidFill>
                <a:ea typeface="微软雅黑" pitchFamily="34" charset="-122"/>
              </a:rPr>
              <a:t>1</a:t>
            </a:r>
            <a:r>
              <a:rPr lang="zh-CN" altLang="en-US" sz="4000">
                <a:solidFill>
                  <a:srgbClr val="FF0000"/>
                </a:solidFill>
                <a:ea typeface="微软雅黑" pitchFamily="34" charset="-122"/>
              </a:rPr>
              <a:t>）</a:t>
            </a:r>
            <a:r>
              <a:rPr lang="en-US" altLang="zh-CN"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r>
              <a:rPr lang="en-US" altLang="zh-CN" sz="4000">
                <a:solidFill>
                  <a:srgbClr val="FF0000"/>
                </a:solidFill>
                <a:ea typeface="微软雅黑" pitchFamily="34" charset="-122"/>
              </a:rPr>
              <a:t>1</a:t>
            </a:r>
            <a:r>
              <a:rPr lang="zh-CN" altLang="en-US" sz="4000">
                <a:solidFill>
                  <a:srgbClr val="FF0000"/>
                </a:solidFill>
                <a:ea typeface="微软雅黑" pitchFamily="34" charset="-122"/>
              </a:rPr>
              <a:t>；</a:t>
            </a:r>
          </a:p>
          <a:p>
            <a:pPr defTabSz="914400"/>
            <a:r>
              <a:rPr lang="en-US" altLang="zh-CN" sz="4000">
                <a:solidFill>
                  <a:srgbClr val="FF0000"/>
                </a:solidFill>
                <a:ea typeface="微软雅黑" pitchFamily="34" charset="-122"/>
              </a:rPr>
              <a:t>		    }else if</a:t>
            </a:r>
            <a:r>
              <a:rPr lang="zh-CN" altLang="en-US" sz="4000">
                <a:solidFill>
                  <a:srgbClr val="FF0000"/>
                </a:solidFill>
                <a:ea typeface="微软雅黑" pitchFamily="34" charset="-122"/>
              </a:rPr>
              <a:t>（表达式</a:t>
            </a:r>
            <a:r>
              <a:rPr lang="en-US" altLang="zh-CN" sz="4000">
                <a:solidFill>
                  <a:srgbClr val="FF0000"/>
                </a:solidFill>
                <a:ea typeface="微软雅黑" pitchFamily="34" charset="-122"/>
              </a:rPr>
              <a:t>2</a:t>
            </a:r>
            <a:r>
              <a:rPr lang="zh-CN" altLang="en-US" sz="4000">
                <a:solidFill>
                  <a:srgbClr val="FF0000"/>
                </a:solidFill>
                <a:ea typeface="微软雅黑" pitchFamily="34" charset="-122"/>
              </a:rPr>
              <a:t>）</a:t>
            </a:r>
            <a:r>
              <a:rPr lang="en-US" altLang="zh-CN"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r>
              <a:rPr lang="en-US" altLang="zh-CN" sz="4000">
                <a:solidFill>
                  <a:srgbClr val="FF0000"/>
                </a:solidFill>
                <a:ea typeface="微软雅黑" pitchFamily="34" charset="-122"/>
              </a:rPr>
              <a:t>2</a:t>
            </a:r>
            <a:r>
              <a:rPr lang="zh-CN" altLang="en-US" sz="4000">
                <a:solidFill>
                  <a:srgbClr val="FF0000"/>
                </a:solidFill>
                <a:ea typeface="微软雅黑" pitchFamily="34" charset="-122"/>
              </a:rPr>
              <a:t>；</a:t>
            </a:r>
          </a:p>
          <a:p>
            <a:pPr defTabSz="914400"/>
            <a:r>
              <a:rPr lang="en-US" altLang="zh-CN" sz="4000">
                <a:solidFill>
                  <a:srgbClr val="FF0000"/>
                </a:solidFill>
                <a:ea typeface="微软雅黑" pitchFamily="34" charset="-122"/>
              </a:rPr>
              <a:t>		    }else if</a:t>
            </a:r>
            <a:r>
              <a:rPr lang="zh-CN" altLang="en-US" sz="4000">
                <a:solidFill>
                  <a:srgbClr val="FF0000"/>
                </a:solidFill>
                <a:ea typeface="微软雅黑" pitchFamily="34" charset="-122"/>
              </a:rPr>
              <a:t>（表达式</a:t>
            </a:r>
            <a:r>
              <a:rPr lang="en-US" altLang="zh-CN" sz="4000">
                <a:solidFill>
                  <a:srgbClr val="FF0000"/>
                </a:solidFill>
                <a:ea typeface="微软雅黑" pitchFamily="34" charset="-122"/>
              </a:rPr>
              <a:t>3</a:t>
            </a:r>
            <a:r>
              <a:rPr lang="zh-CN" altLang="en-US" sz="4000">
                <a:solidFill>
                  <a:srgbClr val="FF0000"/>
                </a:solidFill>
                <a:ea typeface="微软雅黑" pitchFamily="34" charset="-122"/>
              </a:rPr>
              <a:t>）</a:t>
            </a:r>
            <a:r>
              <a:rPr lang="en-US" altLang="zh-CN"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r>
              <a:rPr lang="en-US" altLang="zh-CN" sz="4000">
                <a:solidFill>
                  <a:srgbClr val="FF0000"/>
                </a:solidFill>
                <a:ea typeface="微软雅黑" pitchFamily="34" charset="-122"/>
              </a:rPr>
              <a:t>3</a:t>
            </a:r>
            <a:r>
              <a:rPr lang="zh-CN" altLang="en-US" sz="4000">
                <a:solidFill>
                  <a:srgbClr val="FF0000"/>
                </a:solidFill>
                <a:ea typeface="微软雅黑" pitchFamily="34" charset="-122"/>
              </a:rPr>
              <a:t>；</a:t>
            </a:r>
          </a:p>
          <a:p>
            <a:pPr defTabSz="914400"/>
            <a:r>
              <a:rPr lang="en-US" altLang="zh-CN" sz="4000">
                <a:solidFill>
                  <a:srgbClr val="FF0000"/>
                </a:solidFill>
                <a:ea typeface="微软雅黑" pitchFamily="34" charset="-122"/>
              </a:rPr>
              <a:t>		    }else{</a:t>
            </a:r>
          </a:p>
          <a:p>
            <a:pPr defTabSz="914400"/>
            <a:r>
              <a:rPr lang="en-US" altLang="zh-CN" sz="4000">
                <a:solidFill>
                  <a:srgbClr val="FF0000"/>
                </a:solidFill>
                <a:ea typeface="微软雅黑" pitchFamily="34" charset="-122"/>
              </a:rPr>
              <a:t>				</a:t>
            </a:r>
            <a:r>
              <a:rPr lang="zh-CN" altLang="en-US" sz="4000">
                <a:solidFill>
                  <a:srgbClr val="FF0000"/>
                </a:solidFill>
                <a:ea typeface="微软雅黑" pitchFamily="34" charset="-122"/>
              </a:rPr>
              <a:t>语句</a:t>
            </a:r>
            <a:r>
              <a:rPr lang="en-US" altLang="zh-CN" sz="4000">
                <a:solidFill>
                  <a:srgbClr val="FF0000"/>
                </a:solidFill>
                <a:ea typeface="微软雅黑" pitchFamily="34" charset="-122"/>
              </a:rPr>
              <a:t>4</a:t>
            </a:r>
            <a:r>
              <a:rPr lang="zh-CN" altLang="en-US" sz="4000">
                <a:solidFill>
                  <a:srgbClr val="FF0000"/>
                </a:solidFill>
                <a:ea typeface="微软雅黑" pitchFamily="34" charset="-122"/>
              </a:rPr>
              <a:t>；</a:t>
            </a:r>
          </a:p>
          <a:p>
            <a:pPr defTabSz="914400"/>
            <a:r>
              <a:rPr lang="en-US" altLang="zh-CN" sz="4000">
                <a:solidFill>
                  <a:srgbClr val="FF0000"/>
                </a:solidFill>
                <a:ea typeface="微软雅黑" pitchFamily="34" charset="-122"/>
              </a:rPr>
              <a:t>		    }</a:t>
            </a:r>
          </a:p>
        </p:txBody>
      </p:sp>
      <p:sp>
        <p:nvSpPr>
          <p:cNvPr id="22533" name="Text Box 9"/>
          <p:cNvSpPr txBox="1">
            <a:spLocks noChangeArrowheads="1"/>
          </p:cNvSpPr>
          <p:nvPr/>
        </p:nvSpPr>
        <p:spPr bwMode="auto">
          <a:xfrm>
            <a:off x="2759075" y="11701463"/>
            <a:ext cx="14701838"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else</a:t>
            </a:r>
            <a:r>
              <a:rPr lang="zh-CN" altLang="en-US" sz="4000">
                <a:solidFill>
                  <a:schemeClr val="tx2"/>
                </a:solidFill>
                <a:latin typeface="微软雅黑" pitchFamily="34" charset="-122"/>
                <a:ea typeface="微软雅黑" pitchFamily="34" charset="-122"/>
              </a:rPr>
              <a:t>语句不能单独存在，他总是向上匹配离他最近的</a:t>
            </a:r>
            <a:r>
              <a:rPr lang="en-US" altLang="zh-CN" sz="4000">
                <a:solidFill>
                  <a:schemeClr val="tx2"/>
                </a:solidFill>
                <a:latin typeface="微软雅黑" pitchFamily="34" charset="-122"/>
                <a:ea typeface="微软雅黑" pitchFamily="34" charset="-122"/>
              </a:rPr>
              <a:t>if</a:t>
            </a:r>
            <a:r>
              <a:rPr lang="zh-CN" altLang="en-US" sz="4000">
                <a:solidFill>
                  <a:schemeClr val="tx2"/>
                </a:solidFill>
                <a:latin typeface="微软雅黑" pitchFamily="34" charset="-122"/>
                <a:ea typeface="微软雅黑" pitchFamily="34" charset="-122"/>
              </a:rPr>
              <a:t>语句。</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3554"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3555" name="Rectangle 6"/>
          <p:cNvSpPr>
            <a:spLocks noChangeArrowheads="1"/>
          </p:cNvSpPr>
          <p:nvPr/>
        </p:nvSpPr>
        <p:spPr bwMode="auto">
          <a:xfrm>
            <a:off x="1966913" y="2393950"/>
            <a:ext cx="20162837" cy="9845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if ( xiaoHong === “cuteGirl”) </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小红是个可爱的小女孩，那么奖励你一套花裙子吧”</a:t>
            </a:r>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else if ( xiaoHong === “sexyGirl”)</a:t>
            </a:r>
            <a:r>
              <a:rPr lang="en-US" altLang="zh-CN" sz="4000">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小红是个性感的小女孩，那么奖励你一双高跟鞋吧”</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else if ( xiaoHong === “goodJobGirl”)</a:t>
            </a:r>
            <a:r>
              <a:rPr lang="en-US" altLang="zh-CN" sz="4000">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小红是个爱工作的小女孩，那么奖励你一台笔记本吧”</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else</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小红</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恩，继续努力的好好活下去吧！”</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24578"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24579" name="Text Box 4"/>
          <p:cNvSpPr txBox="1">
            <a:spLocks noChangeArrowheads="1"/>
          </p:cNvSpPr>
          <p:nvPr/>
        </p:nvSpPr>
        <p:spPr bwMode="auto">
          <a:xfrm>
            <a:off x="1966913" y="2320925"/>
            <a:ext cx="21386800" cy="701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(4)switch</a:t>
            </a:r>
            <a:r>
              <a:rPr lang="zh-CN" altLang="en-US" sz="4000">
                <a:solidFill>
                  <a:schemeClr val="tx2"/>
                </a:solidFill>
                <a:latin typeface="微软雅黑" pitchFamily="34" charset="-122"/>
                <a:ea typeface="微软雅黑" pitchFamily="34" charset="-122"/>
              </a:rPr>
              <a:t>条件语句</a:t>
            </a:r>
          </a:p>
        </p:txBody>
      </p:sp>
      <p:sp>
        <p:nvSpPr>
          <p:cNvPr id="24580" name="Text Box 5"/>
          <p:cNvSpPr txBox="1">
            <a:spLocks noChangeArrowheads="1"/>
          </p:cNvSpPr>
          <p:nvPr/>
        </p:nvSpPr>
        <p:spPr bwMode="auto">
          <a:xfrm>
            <a:off x="2038350" y="3186113"/>
            <a:ext cx="20397788" cy="5578475"/>
          </a:xfrm>
          <a:prstGeom prst="rect">
            <a:avLst/>
          </a:prstGeom>
          <a:noFill/>
          <a:ln w="9525">
            <a:noFill/>
            <a:miter lim="800000"/>
            <a:headEnd/>
            <a:tailEnd/>
          </a:ln>
        </p:spPr>
        <p:txBody>
          <a:bodyPr>
            <a:spAutoFit/>
          </a:bodyPr>
          <a:lstStyle/>
          <a:p>
            <a:pPr defTabSz="914400"/>
            <a:r>
              <a:rPr lang="zh-CN" altLang="en-US" sz="4000">
                <a:solidFill>
                  <a:schemeClr val="tx2"/>
                </a:solidFill>
                <a:ea typeface="微软雅黑" pitchFamily="34" charset="-122"/>
              </a:rPr>
              <a:t>	</a:t>
            </a:r>
            <a:r>
              <a:rPr lang="en-US" altLang="zh-CN" sz="4000">
                <a:solidFill>
                  <a:schemeClr val="tx2"/>
                </a:solidFill>
                <a:ea typeface="微软雅黑" pitchFamily="34" charset="-122"/>
              </a:rPr>
              <a:t>switch</a:t>
            </a:r>
            <a:r>
              <a:rPr lang="zh-CN" altLang="en-US" sz="4000">
                <a:solidFill>
                  <a:schemeClr val="tx2"/>
                </a:solidFill>
                <a:ea typeface="微软雅黑" pitchFamily="34" charset="-122"/>
              </a:rPr>
              <a:t>语句和</a:t>
            </a:r>
            <a:r>
              <a:rPr lang="en-US" altLang="zh-CN" sz="4000">
                <a:solidFill>
                  <a:schemeClr val="tx2"/>
                </a:solidFill>
                <a:ea typeface="微软雅黑" pitchFamily="34" charset="-122"/>
              </a:rPr>
              <a:t>if</a:t>
            </a:r>
            <a:r>
              <a:rPr lang="zh-CN" altLang="en-US" sz="4000">
                <a:solidFill>
                  <a:schemeClr val="tx2"/>
                </a:solidFill>
                <a:ea typeface="微软雅黑" pitchFamily="34" charset="-122"/>
              </a:rPr>
              <a:t>语句表达的含义基本相同。其实</a:t>
            </a:r>
            <a:r>
              <a:rPr lang="en-US" altLang="zh-CN" sz="4000">
                <a:solidFill>
                  <a:schemeClr val="tx2"/>
                </a:solidFill>
                <a:ea typeface="微软雅黑" pitchFamily="34" charset="-122"/>
              </a:rPr>
              <a:t>switch</a:t>
            </a:r>
            <a:r>
              <a:rPr lang="zh-CN" altLang="en-US" sz="4000">
                <a:solidFill>
                  <a:schemeClr val="tx2"/>
                </a:solidFill>
                <a:ea typeface="微软雅黑" pitchFamily="34" charset="-122"/>
              </a:rPr>
              <a:t>语句很像</a:t>
            </a:r>
            <a:r>
              <a:rPr lang="en-US" altLang="zh-CN" sz="4000">
                <a:solidFill>
                  <a:schemeClr val="tx2"/>
                </a:solidFill>
                <a:ea typeface="微软雅黑" pitchFamily="34" charset="-122"/>
              </a:rPr>
              <a:t>if else if else</a:t>
            </a:r>
            <a:r>
              <a:rPr lang="zh-CN" altLang="en-US" sz="4000">
                <a:solidFill>
                  <a:schemeClr val="tx2"/>
                </a:solidFill>
                <a:ea typeface="微软雅黑" pitchFamily="34" charset="-122"/>
              </a:rPr>
              <a:t>结构。</a:t>
            </a:r>
          </a:p>
          <a:p>
            <a:pPr defTabSz="914400"/>
            <a:endParaRPr lang="zh-CN" altLang="en-US" sz="4000">
              <a:solidFill>
                <a:schemeClr val="tx2"/>
              </a:solidFill>
              <a:ea typeface="微软雅黑" pitchFamily="34" charset="-122"/>
            </a:endParaRPr>
          </a:p>
          <a:p>
            <a:pPr defTabSz="914400"/>
            <a:r>
              <a:rPr lang="zh-CN" altLang="en-US" sz="4000">
                <a:solidFill>
                  <a:schemeClr val="tx2"/>
                </a:solidFill>
                <a:ea typeface="微软雅黑" pitchFamily="34" charset="-122"/>
              </a:rPr>
              <a:t>	语法：</a:t>
            </a:r>
            <a:r>
              <a:rPr lang="en-US" altLang="zh-CN" sz="4000">
                <a:solidFill>
                  <a:srgbClr val="FF0000"/>
                </a:solidFill>
                <a:latin typeface="微软雅黑" pitchFamily="34" charset="-122"/>
                <a:ea typeface="微软雅黑" pitchFamily="34" charset="-122"/>
              </a:rPr>
              <a:t>switch</a:t>
            </a:r>
            <a:r>
              <a:rPr lang="zh-CN" altLang="en-US" sz="4000">
                <a:solidFill>
                  <a:srgbClr val="FF0000"/>
                </a:solidFill>
                <a:latin typeface="微软雅黑" pitchFamily="34" charset="-122"/>
                <a:ea typeface="微软雅黑" pitchFamily="34" charset="-122"/>
              </a:rPr>
              <a:t>（表达式）</a:t>
            </a:r>
            <a:r>
              <a:rPr lang="en-US" altLang="zh-CN" sz="4000">
                <a:solidFill>
                  <a:srgbClr val="FF0000"/>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				case </a:t>
            </a:r>
            <a:r>
              <a:rPr lang="zh-CN" altLang="en-US" sz="4000">
                <a:solidFill>
                  <a:srgbClr val="FF0000"/>
                </a:solidFill>
                <a:latin typeface="微软雅黑" pitchFamily="34" charset="-122"/>
                <a:ea typeface="微软雅黑" pitchFamily="34" charset="-122"/>
              </a:rPr>
              <a:t>结果</a:t>
            </a:r>
            <a:r>
              <a:rPr lang="en-US" altLang="zh-CN" sz="4000">
                <a:solidFill>
                  <a:srgbClr val="FF0000"/>
                </a:solidFill>
                <a:latin typeface="微软雅黑" pitchFamily="34" charset="-122"/>
                <a:ea typeface="微软雅黑" pitchFamily="34" charset="-122"/>
              </a:rPr>
              <a:t>1</a:t>
            </a:r>
            <a:r>
              <a:rPr lang="zh-CN" altLang="en-US" sz="4000">
                <a:solidFill>
                  <a:srgbClr val="FF0000"/>
                </a:solidFill>
                <a:latin typeface="微软雅黑" pitchFamily="34" charset="-122"/>
                <a:ea typeface="微软雅黑" pitchFamily="34" charset="-122"/>
              </a:rPr>
              <a:t>：</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执行语句</a:t>
            </a:r>
            <a:r>
              <a:rPr lang="en-US" altLang="zh-CN" sz="4000">
                <a:solidFill>
                  <a:srgbClr val="FF0000"/>
                </a:solidFill>
                <a:latin typeface="微软雅黑" pitchFamily="34" charset="-122"/>
                <a:ea typeface="微软雅黑" pitchFamily="34" charset="-122"/>
              </a:rPr>
              <a:t>1}</a:t>
            </a:r>
            <a:r>
              <a:rPr lang="zh-CN" altLang="en-US"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break;</a:t>
            </a:r>
          </a:p>
          <a:p>
            <a:pPr defTabSz="914400"/>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case </a:t>
            </a:r>
            <a:r>
              <a:rPr lang="zh-CN" altLang="en-US" sz="4000">
                <a:solidFill>
                  <a:srgbClr val="FF0000"/>
                </a:solidFill>
                <a:latin typeface="微软雅黑" pitchFamily="34" charset="-122"/>
                <a:ea typeface="微软雅黑" pitchFamily="34" charset="-122"/>
              </a:rPr>
              <a:t>结果</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执行语句</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a:t>
            </a:r>
            <a:br>
              <a:rPr lang="zh-CN" altLang="en-US" sz="4000">
                <a:solidFill>
                  <a:srgbClr val="FF0000"/>
                </a:solidFill>
                <a:latin typeface="微软雅黑" pitchFamily="34" charset="-122"/>
                <a:ea typeface="微软雅黑" pitchFamily="34" charset="-122"/>
              </a:rPr>
            </a:br>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break;</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default</a:t>
            </a:r>
            <a:r>
              <a:rPr lang="zh-CN" altLang="en-US" sz="4000">
                <a:solidFill>
                  <a:srgbClr val="FF0000"/>
                </a:solidFill>
                <a:latin typeface="微软雅黑" pitchFamily="34" charset="-122"/>
                <a:ea typeface="微软雅黑" pitchFamily="34" charset="-122"/>
              </a:rPr>
              <a:t>：</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执行语句</a:t>
            </a:r>
            <a:r>
              <a:rPr lang="en-US" altLang="zh-CN" sz="4000">
                <a:solidFill>
                  <a:srgbClr val="FF0000"/>
                </a:solidFill>
                <a:latin typeface="微软雅黑" pitchFamily="34" charset="-122"/>
                <a:ea typeface="微软雅黑" pitchFamily="34" charset="-122"/>
              </a:rPr>
              <a:t>3};</a:t>
            </a:r>
          </a:p>
          <a:p>
            <a:pPr defTabSz="914400"/>
            <a:r>
              <a:rPr lang="en-US" altLang="zh-CN" sz="4000">
                <a:solidFill>
                  <a:srgbClr val="FF0000"/>
                </a:solidFill>
                <a:latin typeface="微软雅黑" pitchFamily="34" charset="-122"/>
                <a:ea typeface="微软雅黑" pitchFamily="34" charset="-122"/>
              </a:rPr>
              <a:t>		    }</a:t>
            </a:r>
          </a:p>
        </p:txBody>
      </p:sp>
      <p:sp>
        <p:nvSpPr>
          <p:cNvPr id="24581" name="Text Box 6"/>
          <p:cNvSpPr txBox="1">
            <a:spLocks noChangeArrowheads="1"/>
          </p:cNvSpPr>
          <p:nvPr/>
        </p:nvSpPr>
        <p:spPr bwMode="auto">
          <a:xfrm>
            <a:off x="2327275" y="10433050"/>
            <a:ext cx="18938875" cy="2041525"/>
          </a:xfrm>
          <a:prstGeom prst="rect">
            <a:avLst/>
          </a:prstGeom>
          <a:noFill/>
          <a:ln w="9525">
            <a:noFill/>
            <a:miter lim="800000"/>
            <a:headEnd/>
            <a:tailEnd/>
          </a:ln>
        </p:spPr>
        <p:txBody>
          <a:bodyPr>
            <a:spAutoFit/>
          </a:bodyPr>
          <a:lstStyle/>
          <a:p>
            <a:pPr defTabSz="914400"/>
            <a:r>
              <a:rPr lang="zh-CN" altLang="en-US" sz="3200">
                <a:solidFill>
                  <a:schemeClr val="tx2"/>
                </a:solidFill>
                <a:latin typeface="微软雅黑" pitchFamily="34" charset="-122"/>
                <a:ea typeface="微软雅黑" pitchFamily="34" charset="-122"/>
              </a:rPr>
              <a:t>上面语法结构表达的含义是：</a:t>
            </a:r>
          </a:p>
          <a:p>
            <a:pPr defTabSz="914400"/>
            <a:r>
              <a:rPr lang="en-US" altLang="zh-CN" sz="3200">
                <a:solidFill>
                  <a:schemeClr val="tx2"/>
                </a:solidFill>
                <a:latin typeface="微软雅黑" pitchFamily="34" charset="-122"/>
                <a:ea typeface="微软雅黑" pitchFamily="34" charset="-122"/>
              </a:rPr>
              <a:t>a.</a:t>
            </a:r>
            <a:r>
              <a:rPr lang="zh-CN" altLang="en-US" sz="3200">
                <a:solidFill>
                  <a:schemeClr val="tx2"/>
                </a:solidFill>
                <a:latin typeface="微软雅黑" pitchFamily="34" charset="-122"/>
                <a:ea typeface="微软雅黑" pitchFamily="34" charset="-122"/>
              </a:rPr>
              <a:t>判断表达式值是否和结果</a:t>
            </a:r>
            <a:r>
              <a:rPr lang="en-US" altLang="zh-CN" sz="3200">
                <a:solidFill>
                  <a:schemeClr val="tx2"/>
                </a:solidFill>
                <a:latin typeface="微软雅黑" pitchFamily="34" charset="-122"/>
                <a:ea typeface="微软雅黑" pitchFamily="34" charset="-122"/>
              </a:rPr>
              <a:t>1</a:t>
            </a:r>
            <a:r>
              <a:rPr lang="zh-CN" altLang="en-US" sz="3200">
                <a:solidFill>
                  <a:schemeClr val="tx2"/>
                </a:solidFill>
                <a:latin typeface="微软雅黑" pitchFamily="34" charset="-122"/>
                <a:ea typeface="微软雅黑" pitchFamily="34" charset="-122"/>
              </a:rPr>
              <a:t>相等，如果相等就执行语句</a:t>
            </a:r>
            <a:r>
              <a:rPr lang="en-US" altLang="zh-CN" sz="3200">
                <a:solidFill>
                  <a:schemeClr val="tx2"/>
                </a:solidFill>
                <a:latin typeface="微软雅黑" pitchFamily="34" charset="-122"/>
                <a:ea typeface="微软雅黑" pitchFamily="34" charset="-122"/>
              </a:rPr>
              <a:t>1</a:t>
            </a:r>
            <a:r>
              <a:rPr lang="zh-CN" altLang="en-US" sz="3200">
                <a:solidFill>
                  <a:schemeClr val="tx2"/>
                </a:solidFill>
                <a:latin typeface="微软雅黑" pitchFamily="34" charset="-122"/>
                <a:ea typeface="微软雅黑" pitchFamily="34" charset="-122"/>
              </a:rPr>
              <a:t>，然后跳出</a:t>
            </a:r>
            <a:r>
              <a:rPr lang="en-US" altLang="zh-CN" sz="3200">
                <a:solidFill>
                  <a:schemeClr val="tx2"/>
                </a:solidFill>
                <a:latin typeface="微软雅黑" pitchFamily="34" charset="-122"/>
                <a:ea typeface="微软雅黑" pitchFamily="34" charset="-122"/>
              </a:rPr>
              <a:t>switch</a:t>
            </a:r>
            <a:r>
              <a:rPr lang="zh-CN" altLang="en-US" sz="3200">
                <a:solidFill>
                  <a:schemeClr val="tx2"/>
                </a:solidFill>
                <a:latin typeface="微软雅黑" pitchFamily="34" charset="-122"/>
                <a:ea typeface="微软雅黑" pitchFamily="34" charset="-122"/>
              </a:rPr>
              <a:t>结构。</a:t>
            </a:r>
            <a:endParaRPr lang="en-US" altLang="zh-CN" sz="3200">
              <a:solidFill>
                <a:schemeClr val="tx2"/>
              </a:solidFill>
              <a:latin typeface="微软雅黑" pitchFamily="34" charset="-122"/>
              <a:ea typeface="微软雅黑" pitchFamily="34" charset="-122"/>
            </a:endParaRPr>
          </a:p>
          <a:p>
            <a:pPr defTabSz="914400"/>
            <a:r>
              <a:rPr lang="en-US" altLang="zh-CN" sz="3200">
                <a:solidFill>
                  <a:schemeClr val="tx2"/>
                </a:solidFill>
                <a:latin typeface="微软雅黑" pitchFamily="34" charset="-122"/>
                <a:ea typeface="微软雅黑" pitchFamily="34" charset="-122"/>
              </a:rPr>
              <a:t>b.</a:t>
            </a:r>
            <a:r>
              <a:rPr lang="zh-CN" altLang="en-US" sz="3200">
                <a:solidFill>
                  <a:schemeClr val="tx2"/>
                </a:solidFill>
                <a:latin typeface="微软雅黑" pitchFamily="34" charset="-122"/>
                <a:ea typeface="微软雅黑" pitchFamily="34" charset="-122"/>
              </a:rPr>
              <a:t>否则判断表达式值是否和结果</a:t>
            </a:r>
            <a:r>
              <a:rPr lang="en-US" altLang="zh-CN" sz="3200">
                <a:solidFill>
                  <a:schemeClr val="tx2"/>
                </a:solidFill>
                <a:latin typeface="微软雅黑" pitchFamily="34" charset="-122"/>
                <a:ea typeface="微软雅黑" pitchFamily="34" charset="-122"/>
              </a:rPr>
              <a:t>2</a:t>
            </a:r>
            <a:r>
              <a:rPr lang="zh-CN" altLang="en-US" sz="3200">
                <a:solidFill>
                  <a:schemeClr val="tx2"/>
                </a:solidFill>
                <a:latin typeface="微软雅黑" pitchFamily="34" charset="-122"/>
                <a:ea typeface="微软雅黑" pitchFamily="34" charset="-122"/>
              </a:rPr>
              <a:t>相等，如果相等就执行语句</a:t>
            </a:r>
            <a:r>
              <a:rPr lang="en-US" altLang="zh-CN" sz="3200">
                <a:solidFill>
                  <a:schemeClr val="tx2"/>
                </a:solidFill>
                <a:latin typeface="微软雅黑" pitchFamily="34" charset="-122"/>
                <a:ea typeface="微软雅黑" pitchFamily="34" charset="-122"/>
              </a:rPr>
              <a:t>2</a:t>
            </a:r>
            <a:r>
              <a:rPr lang="zh-CN" altLang="en-US" sz="3200">
                <a:solidFill>
                  <a:schemeClr val="tx2"/>
                </a:solidFill>
                <a:latin typeface="微软雅黑" pitchFamily="34" charset="-122"/>
                <a:ea typeface="微软雅黑" pitchFamily="34" charset="-122"/>
              </a:rPr>
              <a:t>，然后跳出</a:t>
            </a:r>
            <a:r>
              <a:rPr lang="en-US" altLang="zh-CN" sz="3200">
                <a:solidFill>
                  <a:schemeClr val="tx2"/>
                </a:solidFill>
                <a:latin typeface="微软雅黑" pitchFamily="34" charset="-122"/>
                <a:ea typeface="微软雅黑" pitchFamily="34" charset="-122"/>
              </a:rPr>
              <a:t>switch</a:t>
            </a:r>
            <a:r>
              <a:rPr lang="zh-CN" altLang="en-US" sz="3200">
                <a:solidFill>
                  <a:schemeClr val="tx2"/>
                </a:solidFill>
                <a:latin typeface="微软雅黑" pitchFamily="34" charset="-122"/>
                <a:ea typeface="微软雅黑" pitchFamily="34" charset="-122"/>
              </a:rPr>
              <a:t>结构。</a:t>
            </a:r>
          </a:p>
          <a:p>
            <a:pPr defTabSz="914400"/>
            <a:r>
              <a:rPr lang="en-US" altLang="zh-CN" sz="3200">
                <a:solidFill>
                  <a:schemeClr val="tx2"/>
                </a:solidFill>
                <a:latin typeface="微软雅黑" pitchFamily="34" charset="-122"/>
                <a:ea typeface="微软雅黑" pitchFamily="34" charset="-122"/>
              </a:rPr>
              <a:t>c.</a:t>
            </a:r>
            <a:r>
              <a:rPr lang="zh-CN" altLang="en-US" sz="3200">
                <a:solidFill>
                  <a:schemeClr val="tx2"/>
                </a:solidFill>
                <a:latin typeface="微软雅黑" pitchFamily="34" charset="-122"/>
                <a:ea typeface="微软雅黑" pitchFamily="34" charset="-122"/>
              </a:rPr>
              <a:t>如果表达式的值与上述</a:t>
            </a:r>
            <a:r>
              <a:rPr lang="en-US" altLang="zh-CN" sz="3200">
                <a:solidFill>
                  <a:schemeClr val="tx2"/>
                </a:solidFill>
                <a:latin typeface="微软雅黑" pitchFamily="34" charset="-122"/>
                <a:ea typeface="微软雅黑" pitchFamily="34" charset="-122"/>
              </a:rPr>
              <a:t>case</a:t>
            </a:r>
            <a:r>
              <a:rPr lang="zh-CN" altLang="en-US" sz="3200">
                <a:solidFill>
                  <a:schemeClr val="tx2"/>
                </a:solidFill>
                <a:latin typeface="微软雅黑" pitchFamily="34" charset="-122"/>
                <a:ea typeface="微软雅黑" pitchFamily="34" charset="-122"/>
              </a:rPr>
              <a:t>中的结果都不相等，那么直接执行</a:t>
            </a:r>
            <a:r>
              <a:rPr lang="en-US" altLang="zh-CN" sz="3200">
                <a:solidFill>
                  <a:schemeClr val="tx2"/>
                </a:solidFill>
                <a:latin typeface="微软雅黑" pitchFamily="34" charset="-122"/>
                <a:ea typeface="微软雅黑" pitchFamily="34" charset="-122"/>
              </a:rPr>
              <a:t>default</a:t>
            </a:r>
            <a:r>
              <a:rPr lang="zh-CN" altLang="en-US" sz="3200">
                <a:solidFill>
                  <a:schemeClr val="tx2"/>
                </a:solidFill>
                <a:latin typeface="微软雅黑" pitchFamily="34" charset="-122"/>
                <a:ea typeface="微软雅黑" pitchFamily="34" charset="-122"/>
              </a:rPr>
              <a:t>中的语句，然后结束</a:t>
            </a:r>
            <a:r>
              <a:rPr lang="en-US" altLang="zh-CN" sz="3200">
                <a:solidFill>
                  <a:schemeClr val="tx2"/>
                </a:solidFill>
                <a:latin typeface="微软雅黑" pitchFamily="34" charset="-122"/>
                <a:ea typeface="微软雅黑" pitchFamily="34" charset="-122"/>
              </a:rPr>
              <a:t>switch</a:t>
            </a:r>
            <a:r>
              <a:rPr lang="zh-CN" altLang="en-US" sz="3200">
                <a:solidFill>
                  <a:schemeClr val="tx2"/>
                </a:solidFill>
                <a:latin typeface="微软雅黑" pitchFamily="34" charset="-122"/>
                <a:ea typeface="微软雅黑" pitchFamily="34" charset="-122"/>
              </a:rPr>
              <a:t>结构。</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1373</TotalTime>
  <Words>3813</Words>
  <Application>WPS 演示</Application>
  <PresentationFormat>自定义</PresentationFormat>
  <Paragraphs>395</Paragraphs>
  <Slides>35</Slides>
  <Notes>0</Notes>
  <HiddenSlides>0</HiddenSlides>
  <MMClips>0</MMClips>
  <ScaleCrop>false</ScaleCrop>
  <HeadingPairs>
    <vt:vector size="6" baseType="variant">
      <vt:variant>
        <vt:lpstr>已用的字体</vt:lpstr>
      </vt:variant>
      <vt:variant>
        <vt:i4>7</vt:i4>
      </vt:variant>
      <vt:variant>
        <vt:lpstr>演示文稿设计模板</vt:lpstr>
      </vt:variant>
      <vt:variant>
        <vt:i4>2</vt:i4>
      </vt:variant>
      <vt:variant>
        <vt:lpstr>幻灯片标题</vt:lpstr>
      </vt:variant>
      <vt:variant>
        <vt:i4>35</vt:i4>
      </vt:variant>
    </vt:vector>
  </HeadingPairs>
  <TitlesOfParts>
    <vt:vector size="44" baseType="lpstr">
      <vt:lpstr>Arial</vt:lpstr>
      <vt:lpstr>Helvetica Light</vt:lpstr>
      <vt:lpstr>Calibri</vt:lpstr>
      <vt:lpstr>宋体</vt:lpstr>
      <vt:lpstr>微软雅黑</vt:lpstr>
      <vt:lpstr>新宋体</vt:lpstr>
      <vt:lpstr>+mn-ea</vt:lpstr>
      <vt:lpstr>White</vt:lpstr>
      <vt:lpstr>White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AutoBVT</cp:lastModifiedBy>
  <cp:revision>119</cp:revision>
  <dcterms:created xsi:type="dcterms:W3CDTF">2016-04-18T00:59:08Z</dcterms:created>
  <dcterms:modified xsi:type="dcterms:W3CDTF">2017-09-06T09:31:53Z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